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6" r:id="rId4"/>
    <p:sldId id="259" r:id="rId5"/>
    <p:sldId id="260" r:id="rId6"/>
    <p:sldId id="261" r:id="rId7"/>
    <p:sldId id="262" r:id="rId8"/>
    <p:sldId id="316" r:id="rId9"/>
    <p:sldId id="317" r:id="rId10"/>
    <p:sldId id="263" r:id="rId11"/>
    <p:sldId id="264" r:id="rId12"/>
    <p:sldId id="287" r:id="rId13"/>
    <p:sldId id="265" r:id="rId14"/>
    <p:sldId id="266" r:id="rId15"/>
    <p:sldId id="267" r:id="rId16"/>
    <p:sldId id="268" r:id="rId17"/>
    <p:sldId id="269" r:id="rId18"/>
    <p:sldId id="315"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8" r:id="rId61"/>
    <p:sldId id="319" r:id="rId62"/>
    <p:sldId id="320" r:id="rId63"/>
    <p:sldId id="323" r:id="rId64"/>
    <p:sldId id="321" r:id="rId65"/>
    <p:sldId id="322" r:id="rId66"/>
    <p:sldId id="324" r:id="rId67"/>
    <p:sldId id="325" r:id="rId68"/>
    <p:sldId id="326" r:id="rId69"/>
    <p:sldId id="327" r:id="rId70"/>
    <p:sldId id="328" r:id="rId71"/>
    <p:sldId id="331" r:id="rId72"/>
    <p:sldId id="332" r:id="rId73"/>
    <p:sldId id="329" r:id="rId74"/>
    <p:sldId id="330" r:id="rId7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umo artigos Teoria" id="{79989E75-530C-4D6D-A540-3CF48A15F59D}">
          <p14:sldIdLst>
            <p14:sldId id="257"/>
            <p14:sldId id="258"/>
            <p14:sldId id="256"/>
            <p14:sldId id="259"/>
            <p14:sldId id="260"/>
            <p14:sldId id="261"/>
            <p14:sldId id="262"/>
            <p14:sldId id="316"/>
            <p14:sldId id="317"/>
            <p14:sldId id="263"/>
            <p14:sldId id="264"/>
            <p14:sldId id="287"/>
            <p14:sldId id="265"/>
            <p14:sldId id="266"/>
            <p14:sldId id="267"/>
            <p14:sldId id="268"/>
            <p14:sldId id="269"/>
            <p14:sldId id="315"/>
            <p14:sldId id="271"/>
            <p14:sldId id="272"/>
            <p14:sldId id="273"/>
            <p14:sldId id="274"/>
            <p14:sldId id="275"/>
            <p14:sldId id="276"/>
            <p14:sldId id="277"/>
            <p14:sldId id="278"/>
            <p14:sldId id="279"/>
            <p14:sldId id="280"/>
            <p14:sldId id="281"/>
            <p14:sldId id="282"/>
            <p14:sldId id="283"/>
            <p14:sldId id="284"/>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8"/>
            <p14:sldId id="319"/>
            <p14:sldId id="320"/>
            <p14:sldId id="323"/>
            <p14:sldId id="321"/>
            <p14:sldId id="322"/>
          </p14:sldIdLst>
        </p14:section>
        <p14:section name="SAR PROCESSING" id="{B128260D-3697-4113-9D75-826E2F96609C}">
          <p14:sldIdLst>
            <p14:sldId id="324"/>
            <p14:sldId id="325"/>
            <p14:sldId id="326"/>
            <p14:sldId id="327"/>
            <p14:sldId id="328"/>
            <p14:sldId id="331"/>
            <p14:sldId id="332"/>
          </p14:sldIdLst>
        </p14:section>
        <p14:section name="GNU RADIO" id="{76D8B766-E88D-4467-8E3B-59527CAFD1CB}">
          <p14:sldIdLst>
            <p14:sldId id="329"/>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6" d="100"/>
          <a:sy n="86" d="100"/>
        </p:scale>
        <p:origin x="47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010A6-A395-43A6-949E-37ADFC2787C3}"/>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40C6E4B2-85C4-4116-8FA0-BE551F14ED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2523AA08-F3BB-45A9-9E6A-BF1D876DE492}"/>
              </a:ext>
            </a:extLst>
          </p:cNvPr>
          <p:cNvSpPr>
            <a:spLocks noGrp="1"/>
          </p:cNvSpPr>
          <p:nvPr>
            <p:ph type="dt" sz="half" idx="10"/>
          </p:nvPr>
        </p:nvSpPr>
        <p:spPr/>
        <p:txBody>
          <a:bodyPr/>
          <a:lstStyle/>
          <a:p>
            <a:fld id="{9262F92F-CFB6-4722-9672-AC65F58F624B}" type="datetimeFigureOut">
              <a:rPr lang="pt-PT" smtClean="0"/>
              <a:t>25/01/2022</a:t>
            </a:fld>
            <a:endParaRPr lang="pt-PT"/>
          </a:p>
        </p:txBody>
      </p:sp>
      <p:sp>
        <p:nvSpPr>
          <p:cNvPr id="5" name="Marcador de Posição do Rodapé 4">
            <a:extLst>
              <a:ext uri="{FF2B5EF4-FFF2-40B4-BE49-F238E27FC236}">
                <a16:creationId xmlns:a16="http://schemas.microsoft.com/office/drawing/2014/main" id="{6DF8897D-6DED-46FD-B4E9-25A852D221A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4CA02CF7-C59E-416C-A3F7-8AFC1F278F63}"/>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690133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455C6-2B77-47BD-89CF-279B439CD246}"/>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E2403E0-4FD3-4344-BDBD-448C8752492A}"/>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565A9D88-1D45-444D-827E-E0322800D464}"/>
              </a:ext>
            </a:extLst>
          </p:cNvPr>
          <p:cNvSpPr>
            <a:spLocks noGrp="1"/>
          </p:cNvSpPr>
          <p:nvPr>
            <p:ph type="dt" sz="half" idx="10"/>
          </p:nvPr>
        </p:nvSpPr>
        <p:spPr/>
        <p:txBody>
          <a:bodyPr/>
          <a:lstStyle/>
          <a:p>
            <a:fld id="{9262F92F-CFB6-4722-9672-AC65F58F624B}" type="datetimeFigureOut">
              <a:rPr lang="pt-PT" smtClean="0"/>
              <a:t>25/01/2022</a:t>
            </a:fld>
            <a:endParaRPr lang="pt-PT"/>
          </a:p>
        </p:txBody>
      </p:sp>
      <p:sp>
        <p:nvSpPr>
          <p:cNvPr id="5" name="Marcador de Posição do Rodapé 4">
            <a:extLst>
              <a:ext uri="{FF2B5EF4-FFF2-40B4-BE49-F238E27FC236}">
                <a16:creationId xmlns:a16="http://schemas.microsoft.com/office/drawing/2014/main" id="{1E3945F9-B5BD-4C92-A164-0C1FFBAD411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41605F9-DDF0-46F8-922D-EFC05854F09F}"/>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2046947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F3B01F4-3B87-4E7F-A16B-F9DF892048FD}"/>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8EA0183-2155-4929-9FAE-9B4462989420}"/>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36B313B8-1678-4F05-8B4A-AAF0D06E7EFC}"/>
              </a:ext>
            </a:extLst>
          </p:cNvPr>
          <p:cNvSpPr>
            <a:spLocks noGrp="1"/>
          </p:cNvSpPr>
          <p:nvPr>
            <p:ph type="dt" sz="half" idx="10"/>
          </p:nvPr>
        </p:nvSpPr>
        <p:spPr/>
        <p:txBody>
          <a:bodyPr/>
          <a:lstStyle/>
          <a:p>
            <a:fld id="{9262F92F-CFB6-4722-9672-AC65F58F624B}" type="datetimeFigureOut">
              <a:rPr lang="pt-PT" smtClean="0"/>
              <a:t>25/01/2022</a:t>
            </a:fld>
            <a:endParaRPr lang="pt-PT"/>
          </a:p>
        </p:txBody>
      </p:sp>
      <p:sp>
        <p:nvSpPr>
          <p:cNvPr id="5" name="Marcador de Posição do Rodapé 4">
            <a:extLst>
              <a:ext uri="{FF2B5EF4-FFF2-40B4-BE49-F238E27FC236}">
                <a16:creationId xmlns:a16="http://schemas.microsoft.com/office/drawing/2014/main" id="{3AF95822-B373-4EDC-A8AC-808675E6B1B7}"/>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3734F89F-D42B-4931-88B6-401111FD4485}"/>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333560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6D0F79-A67B-4502-8C30-BCB598401C3C}"/>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771E4766-A68D-4E50-B383-E4F6DD1795F8}"/>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6E459C6B-A1C5-4544-95CB-3D57A23EF8A1}"/>
              </a:ext>
            </a:extLst>
          </p:cNvPr>
          <p:cNvSpPr>
            <a:spLocks noGrp="1"/>
          </p:cNvSpPr>
          <p:nvPr>
            <p:ph type="dt" sz="half" idx="10"/>
          </p:nvPr>
        </p:nvSpPr>
        <p:spPr/>
        <p:txBody>
          <a:bodyPr/>
          <a:lstStyle/>
          <a:p>
            <a:fld id="{9262F92F-CFB6-4722-9672-AC65F58F624B}" type="datetimeFigureOut">
              <a:rPr lang="pt-PT" smtClean="0"/>
              <a:t>25/01/2022</a:t>
            </a:fld>
            <a:endParaRPr lang="pt-PT"/>
          </a:p>
        </p:txBody>
      </p:sp>
      <p:sp>
        <p:nvSpPr>
          <p:cNvPr id="5" name="Marcador de Posição do Rodapé 4">
            <a:extLst>
              <a:ext uri="{FF2B5EF4-FFF2-40B4-BE49-F238E27FC236}">
                <a16:creationId xmlns:a16="http://schemas.microsoft.com/office/drawing/2014/main" id="{59B8C2BB-BF68-4649-8B79-7DC7208F301D}"/>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EC34D8D1-7274-4B4D-85F7-F4F70FFDD9EC}"/>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521329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23294-C8A0-47A3-9B82-F1B9157732E8}"/>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8F472F23-F444-474B-9F8C-A10267623E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1ACEBDF1-285D-4EE9-B3F6-4232E6A0FB4E}"/>
              </a:ext>
            </a:extLst>
          </p:cNvPr>
          <p:cNvSpPr>
            <a:spLocks noGrp="1"/>
          </p:cNvSpPr>
          <p:nvPr>
            <p:ph type="dt" sz="half" idx="10"/>
          </p:nvPr>
        </p:nvSpPr>
        <p:spPr/>
        <p:txBody>
          <a:bodyPr/>
          <a:lstStyle/>
          <a:p>
            <a:fld id="{9262F92F-CFB6-4722-9672-AC65F58F624B}" type="datetimeFigureOut">
              <a:rPr lang="pt-PT" smtClean="0"/>
              <a:t>25/01/2022</a:t>
            </a:fld>
            <a:endParaRPr lang="pt-PT"/>
          </a:p>
        </p:txBody>
      </p:sp>
      <p:sp>
        <p:nvSpPr>
          <p:cNvPr id="5" name="Marcador de Posição do Rodapé 4">
            <a:extLst>
              <a:ext uri="{FF2B5EF4-FFF2-40B4-BE49-F238E27FC236}">
                <a16:creationId xmlns:a16="http://schemas.microsoft.com/office/drawing/2014/main" id="{7CAD8C24-4B04-46FF-99B4-F7EFDE770C76}"/>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A4BDDC45-9A81-44CE-BB00-B083850A59EE}"/>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362066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F2251-9401-43F7-AF6A-B8F1F5543E13}"/>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0F232F4-B993-4710-8EEC-4458B90A7079}"/>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946B0CBA-B175-4A1D-90CD-12B4409C3CFF}"/>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0BA06638-D395-40B8-AC74-FDD975B7C1AD}"/>
              </a:ext>
            </a:extLst>
          </p:cNvPr>
          <p:cNvSpPr>
            <a:spLocks noGrp="1"/>
          </p:cNvSpPr>
          <p:nvPr>
            <p:ph type="dt" sz="half" idx="10"/>
          </p:nvPr>
        </p:nvSpPr>
        <p:spPr/>
        <p:txBody>
          <a:bodyPr/>
          <a:lstStyle/>
          <a:p>
            <a:fld id="{9262F92F-CFB6-4722-9672-AC65F58F624B}" type="datetimeFigureOut">
              <a:rPr lang="pt-PT" smtClean="0"/>
              <a:t>25/01/2022</a:t>
            </a:fld>
            <a:endParaRPr lang="pt-PT"/>
          </a:p>
        </p:txBody>
      </p:sp>
      <p:sp>
        <p:nvSpPr>
          <p:cNvPr id="6" name="Marcador de Posição do Rodapé 5">
            <a:extLst>
              <a:ext uri="{FF2B5EF4-FFF2-40B4-BE49-F238E27FC236}">
                <a16:creationId xmlns:a16="http://schemas.microsoft.com/office/drawing/2014/main" id="{C2F8E954-B9F5-4F1B-9A02-E7525DB51BE7}"/>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CD13B76-B2CF-4006-A361-BF5F65C7B86D}"/>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4174122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4250F0-D668-4F15-8928-947FB041C44A}"/>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9ADED9F-778A-4776-8A39-CBA726048D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1B4D2063-AA22-4585-9536-76BC7F2AE20A}"/>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7182B095-E663-47E3-94CD-C3BC97E94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3593E0BD-C534-4B09-B105-BC89285E15B3}"/>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F1927426-1611-4E36-8D18-7BEA7F5A182E}"/>
              </a:ext>
            </a:extLst>
          </p:cNvPr>
          <p:cNvSpPr>
            <a:spLocks noGrp="1"/>
          </p:cNvSpPr>
          <p:nvPr>
            <p:ph type="dt" sz="half" idx="10"/>
          </p:nvPr>
        </p:nvSpPr>
        <p:spPr/>
        <p:txBody>
          <a:bodyPr/>
          <a:lstStyle/>
          <a:p>
            <a:fld id="{9262F92F-CFB6-4722-9672-AC65F58F624B}" type="datetimeFigureOut">
              <a:rPr lang="pt-PT" smtClean="0"/>
              <a:t>25/01/2022</a:t>
            </a:fld>
            <a:endParaRPr lang="pt-PT"/>
          </a:p>
        </p:txBody>
      </p:sp>
      <p:sp>
        <p:nvSpPr>
          <p:cNvPr id="8" name="Marcador de Posição do Rodapé 7">
            <a:extLst>
              <a:ext uri="{FF2B5EF4-FFF2-40B4-BE49-F238E27FC236}">
                <a16:creationId xmlns:a16="http://schemas.microsoft.com/office/drawing/2014/main" id="{B5564976-9A8E-4383-8A3A-5ADDF04E1983}"/>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E15DCCE2-E8A0-454A-8925-5A079C5318E1}"/>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46381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7C06D1-CC3C-407E-9169-029E265301CE}"/>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3F40D28D-0BD1-4B7B-A415-53B19C5AF35D}"/>
              </a:ext>
            </a:extLst>
          </p:cNvPr>
          <p:cNvSpPr>
            <a:spLocks noGrp="1"/>
          </p:cNvSpPr>
          <p:nvPr>
            <p:ph type="dt" sz="half" idx="10"/>
          </p:nvPr>
        </p:nvSpPr>
        <p:spPr/>
        <p:txBody>
          <a:bodyPr/>
          <a:lstStyle/>
          <a:p>
            <a:fld id="{9262F92F-CFB6-4722-9672-AC65F58F624B}" type="datetimeFigureOut">
              <a:rPr lang="pt-PT" smtClean="0"/>
              <a:t>25/01/2022</a:t>
            </a:fld>
            <a:endParaRPr lang="pt-PT"/>
          </a:p>
        </p:txBody>
      </p:sp>
      <p:sp>
        <p:nvSpPr>
          <p:cNvPr id="4" name="Marcador de Posição do Rodapé 3">
            <a:extLst>
              <a:ext uri="{FF2B5EF4-FFF2-40B4-BE49-F238E27FC236}">
                <a16:creationId xmlns:a16="http://schemas.microsoft.com/office/drawing/2014/main" id="{1BDB562D-39AA-45B5-A54B-ABAECE9BD95D}"/>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4DFED092-D2B6-48DC-8C3E-B03755D4C59B}"/>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240115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F6B0F801-8E3A-4F58-9385-285BAF7A72EC}"/>
              </a:ext>
            </a:extLst>
          </p:cNvPr>
          <p:cNvSpPr>
            <a:spLocks noGrp="1"/>
          </p:cNvSpPr>
          <p:nvPr>
            <p:ph type="dt" sz="half" idx="10"/>
          </p:nvPr>
        </p:nvSpPr>
        <p:spPr/>
        <p:txBody>
          <a:bodyPr/>
          <a:lstStyle/>
          <a:p>
            <a:fld id="{9262F92F-CFB6-4722-9672-AC65F58F624B}" type="datetimeFigureOut">
              <a:rPr lang="pt-PT" smtClean="0"/>
              <a:t>25/01/2022</a:t>
            </a:fld>
            <a:endParaRPr lang="pt-PT"/>
          </a:p>
        </p:txBody>
      </p:sp>
      <p:sp>
        <p:nvSpPr>
          <p:cNvPr id="3" name="Marcador de Posição do Rodapé 2">
            <a:extLst>
              <a:ext uri="{FF2B5EF4-FFF2-40B4-BE49-F238E27FC236}">
                <a16:creationId xmlns:a16="http://schemas.microsoft.com/office/drawing/2014/main" id="{BC88B426-9AC3-4519-B6F2-C6B89C742B0C}"/>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E6142C3B-6774-430C-B624-D682E3E82B7D}"/>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607428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AF5C37-9D6E-4C15-8319-D64B27CAD866}"/>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7826219B-B8CD-4F87-913A-BC680308C4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61AEADBC-7B92-43B0-A839-81098BFC3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B38C6357-A9F0-45FF-9513-F2E9C79557D5}"/>
              </a:ext>
            </a:extLst>
          </p:cNvPr>
          <p:cNvSpPr>
            <a:spLocks noGrp="1"/>
          </p:cNvSpPr>
          <p:nvPr>
            <p:ph type="dt" sz="half" idx="10"/>
          </p:nvPr>
        </p:nvSpPr>
        <p:spPr/>
        <p:txBody>
          <a:bodyPr/>
          <a:lstStyle/>
          <a:p>
            <a:fld id="{9262F92F-CFB6-4722-9672-AC65F58F624B}" type="datetimeFigureOut">
              <a:rPr lang="pt-PT" smtClean="0"/>
              <a:t>25/01/2022</a:t>
            </a:fld>
            <a:endParaRPr lang="pt-PT"/>
          </a:p>
        </p:txBody>
      </p:sp>
      <p:sp>
        <p:nvSpPr>
          <p:cNvPr id="6" name="Marcador de Posição do Rodapé 5">
            <a:extLst>
              <a:ext uri="{FF2B5EF4-FFF2-40B4-BE49-F238E27FC236}">
                <a16:creationId xmlns:a16="http://schemas.microsoft.com/office/drawing/2014/main" id="{BF7281F2-D0A0-46AD-B74B-1F902F63987A}"/>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8E3C19FC-33D3-45C3-85D5-8FF203B2B2D8}"/>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21310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EB6D5-71EF-4F57-9F62-51010C69B68C}"/>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D3B8A412-1F58-4F5A-B5CC-722EE07C39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9FFA11D1-F4ED-411F-9633-EF23B6ABF0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BA997F97-AD68-4DF8-8852-39B26B447970}"/>
              </a:ext>
            </a:extLst>
          </p:cNvPr>
          <p:cNvSpPr>
            <a:spLocks noGrp="1"/>
          </p:cNvSpPr>
          <p:nvPr>
            <p:ph type="dt" sz="half" idx="10"/>
          </p:nvPr>
        </p:nvSpPr>
        <p:spPr/>
        <p:txBody>
          <a:bodyPr/>
          <a:lstStyle/>
          <a:p>
            <a:fld id="{9262F92F-CFB6-4722-9672-AC65F58F624B}" type="datetimeFigureOut">
              <a:rPr lang="pt-PT" smtClean="0"/>
              <a:t>25/01/2022</a:t>
            </a:fld>
            <a:endParaRPr lang="pt-PT"/>
          </a:p>
        </p:txBody>
      </p:sp>
      <p:sp>
        <p:nvSpPr>
          <p:cNvPr id="6" name="Marcador de Posição do Rodapé 5">
            <a:extLst>
              <a:ext uri="{FF2B5EF4-FFF2-40B4-BE49-F238E27FC236}">
                <a16:creationId xmlns:a16="http://schemas.microsoft.com/office/drawing/2014/main" id="{C70EE068-FA7F-420D-B5B6-300F518F0BA6}"/>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01F233ED-BFA8-4BFB-BDE6-A2FC32A9244D}"/>
              </a:ext>
            </a:extLst>
          </p:cNvPr>
          <p:cNvSpPr>
            <a:spLocks noGrp="1"/>
          </p:cNvSpPr>
          <p:nvPr>
            <p:ph type="sldNum" sz="quarter" idx="12"/>
          </p:nvPr>
        </p:nvSpPr>
        <p:spPr/>
        <p:txBody>
          <a:bodyPr/>
          <a:lstStyle/>
          <a:p>
            <a:fld id="{639F3C4A-60AB-44D8-8AD1-3531A40E6460}" type="slidenum">
              <a:rPr lang="pt-PT" smtClean="0"/>
              <a:t>‹nº›</a:t>
            </a:fld>
            <a:endParaRPr lang="pt-PT"/>
          </a:p>
        </p:txBody>
      </p:sp>
    </p:spTree>
    <p:extLst>
      <p:ext uri="{BB962C8B-B14F-4D97-AF65-F5344CB8AC3E}">
        <p14:creationId xmlns:p14="http://schemas.microsoft.com/office/powerpoint/2010/main" val="1015290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DCF558B0-E8FB-49BC-BD76-FC3AB3B93D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86182EEE-8886-4632-A761-A4616C1BF5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7B891BF7-EDE5-4F14-8C73-07AB600D67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62F92F-CFB6-4722-9672-AC65F58F624B}" type="datetimeFigureOut">
              <a:rPr lang="pt-PT" smtClean="0"/>
              <a:t>25/01/2022</a:t>
            </a:fld>
            <a:endParaRPr lang="pt-PT"/>
          </a:p>
        </p:txBody>
      </p:sp>
      <p:sp>
        <p:nvSpPr>
          <p:cNvPr id="5" name="Marcador de Posição do Rodapé 4">
            <a:extLst>
              <a:ext uri="{FF2B5EF4-FFF2-40B4-BE49-F238E27FC236}">
                <a16:creationId xmlns:a16="http://schemas.microsoft.com/office/drawing/2014/main" id="{9B088D22-FCD1-46FC-9C6C-455BF619E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9F00232C-0D8B-4503-87D0-E8865F3AA8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9F3C4A-60AB-44D8-8AD1-3531A40E6460}" type="slidenum">
              <a:rPr lang="pt-PT" smtClean="0"/>
              <a:t>‹nº›</a:t>
            </a:fld>
            <a:endParaRPr lang="pt-PT"/>
          </a:p>
        </p:txBody>
      </p:sp>
    </p:spTree>
    <p:extLst>
      <p:ext uri="{BB962C8B-B14F-4D97-AF65-F5344CB8AC3E}">
        <p14:creationId xmlns:p14="http://schemas.microsoft.com/office/powerpoint/2010/main" val="1656986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en-US" sz="1800" b="0" i="0" u="none" strike="noStrike" baseline="0" dirty="0">
                <a:latin typeface="NimbusRomNo9L-Regu"/>
              </a:rPr>
              <a:t>Array Location Uncertainty in Imaging Radar:</a:t>
            </a:r>
            <a:br>
              <a:rPr lang="en-US" sz="1800" b="0" i="0" u="none" strike="noStrike" baseline="0" dirty="0">
                <a:latin typeface="NimbusRomNo9L-Regu"/>
              </a:rPr>
            </a:br>
            <a:r>
              <a:rPr lang="pt-PT" sz="1800" b="0" i="0" u="none" strike="noStrike" baseline="0" dirty="0">
                <a:latin typeface="NimbusRomNo9L-Regu"/>
              </a:rPr>
              <a:t>SAR vs. MIMO-SAR</a:t>
            </a:r>
            <a:br>
              <a:rPr lang="pt-PT" sz="1800" b="0" i="0" u="none" strike="noStrike" baseline="0" dirty="0">
                <a:latin typeface="NimbusRomNo9L-Regu"/>
              </a:rPr>
            </a:br>
            <a:br>
              <a:rPr lang="pt-PT" sz="1800" b="0" i="0" u="none" strike="noStrike" baseline="0" dirty="0">
                <a:latin typeface="NimbusRomNo9L-Regu"/>
              </a:rPr>
            </a:br>
            <a:r>
              <a:rPr lang="en-US" sz="1800" b="0" i="0" u="none" strike="noStrike" baseline="0" dirty="0">
                <a:latin typeface="HelveticaNeue-Roman"/>
              </a:rPr>
              <a:t>2018 IEEE MTT-S International Conference on Microwaves for Intelligent Mobility (ICMIM)</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err="1">
                <a:latin typeface="NimbusRomNo9L-Regu"/>
              </a:rPr>
              <a:t>Babak</a:t>
            </a:r>
            <a:r>
              <a:rPr lang="pt-PT" sz="1800" b="0" i="0" u="none" strike="noStrike" baseline="0" dirty="0">
                <a:latin typeface="NimbusRomNo9L-Regu"/>
              </a:rPr>
              <a:t> </a:t>
            </a:r>
            <a:r>
              <a:rPr lang="pt-PT" sz="1800" b="0" i="0" u="none" strike="noStrike" baseline="0" dirty="0" err="1">
                <a:latin typeface="NimbusRomNo9L-Regu"/>
              </a:rPr>
              <a:t>Mamandipoor</a:t>
            </a:r>
            <a:r>
              <a:rPr lang="pt-PT" sz="1800" b="0" i="0" u="none" strike="noStrike" baseline="0" dirty="0">
                <a:latin typeface="NimbusRomNo9L-Regu"/>
              </a:rPr>
              <a:t>, Thomas </a:t>
            </a:r>
            <a:r>
              <a:rPr lang="pt-PT" sz="1800" b="0" i="0" u="none" strike="noStrike" baseline="0" dirty="0" err="1">
                <a:latin typeface="NimbusRomNo9L-Regu"/>
              </a:rPr>
              <a:t>Teisberg</a:t>
            </a:r>
            <a:r>
              <a:rPr lang="pt-PT" sz="1800" b="0" i="0" u="none" strike="noStrike" baseline="0" dirty="0">
                <a:latin typeface="NimbusRomNo9L-Regu"/>
              </a:rPr>
              <a:t>, </a:t>
            </a:r>
            <a:r>
              <a:rPr lang="pt-PT" sz="1800" b="0" i="0" u="none" strike="noStrike" baseline="0" dirty="0" err="1">
                <a:latin typeface="NimbusRomNo9L-Regu"/>
              </a:rPr>
              <a:t>Siavash</a:t>
            </a:r>
            <a:r>
              <a:rPr lang="pt-PT" sz="1800" b="0" i="0" u="none" strike="noStrike" baseline="0" dirty="0">
                <a:latin typeface="NimbusRomNo9L-Regu"/>
              </a:rPr>
              <a:t> </a:t>
            </a:r>
            <a:r>
              <a:rPr lang="pt-PT" sz="1800" b="0" i="0" u="none" strike="noStrike" baseline="0" dirty="0" err="1">
                <a:latin typeface="NimbusRomNo9L-Regu"/>
              </a:rPr>
              <a:t>Kananian</a:t>
            </a:r>
            <a:r>
              <a:rPr lang="pt-PT" sz="1800" b="0" i="0" u="none" strike="noStrike" baseline="0" dirty="0">
                <a:latin typeface="NimbusRomNo9L-Regu"/>
              </a:rPr>
              <a:t>, </a:t>
            </a:r>
            <a:r>
              <a:rPr lang="pt-PT" sz="1800" b="0" i="0" u="none" strike="noStrike" baseline="0" dirty="0" err="1">
                <a:latin typeface="NimbusRomNo9L-Regu"/>
              </a:rPr>
              <a:t>Amin</a:t>
            </a:r>
            <a:r>
              <a:rPr lang="pt-PT" sz="1800" b="0" i="0" u="none" strike="noStrike" baseline="0" dirty="0">
                <a:latin typeface="NimbusRomNo9L-Regu"/>
              </a:rPr>
              <a:t> </a:t>
            </a:r>
            <a:r>
              <a:rPr lang="pt-PT" sz="1800" b="0" i="0" u="none" strike="noStrike" baseline="0" dirty="0" err="1">
                <a:latin typeface="NimbusRomNo9L-Regu"/>
              </a:rPr>
              <a:t>Arbabian</a:t>
            </a:r>
            <a:endParaRPr lang="pt-PT" sz="1800" b="0" i="0" u="none" strike="noStrike" baseline="0" dirty="0">
              <a:latin typeface="NimbusRomNo9L-Regu"/>
            </a:endParaRPr>
          </a:p>
          <a:p>
            <a:pPr algn="l"/>
            <a:r>
              <a:rPr lang="pt-PT" sz="1800" b="0" i="0" u="none" strike="noStrike" baseline="0" dirty="0">
                <a:latin typeface="NimbusRomNo9L-Regu"/>
              </a:rPr>
              <a:t>EE </a:t>
            </a:r>
            <a:r>
              <a:rPr lang="pt-PT" sz="1800" b="0" i="0" u="none" strike="noStrike" baseline="0" dirty="0" err="1">
                <a:latin typeface="NimbusRomNo9L-Regu"/>
              </a:rPr>
              <a:t>Department</a:t>
            </a:r>
            <a:r>
              <a:rPr lang="pt-PT" sz="1800" b="0" i="0" u="none" strike="noStrike" baseline="0" dirty="0">
                <a:latin typeface="NimbusRomNo9L-Regu"/>
              </a:rPr>
              <a:t>, Stanford </a:t>
            </a:r>
            <a:r>
              <a:rPr lang="pt-PT" sz="1800" b="0" i="0" u="none" strike="noStrike" baseline="0" dirty="0" err="1">
                <a:latin typeface="NimbusRomNo9L-Regu"/>
              </a:rPr>
              <a:t>University</a:t>
            </a:r>
            <a:r>
              <a:rPr lang="pt-PT" sz="1800" b="0" i="0" u="none" strike="noStrike" baseline="0" dirty="0">
                <a:latin typeface="NimbusRomNo9L-Regu"/>
              </a:rPr>
              <a:t>, Stanford, CA 94305</a:t>
            </a:r>
          </a:p>
          <a:p>
            <a:pPr algn="l"/>
            <a:r>
              <a:rPr lang="pt-PT" sz="1800" b="0" i="0" u="none" strike="noStrike" baseline="0" dirty="0">
                <a:latin typeface="NimbusRomNo9L-Regu"/>
              </a:rPr>
              <a:t>Email: bmamandi@stanford.edu</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66559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r>
              <a:rPr lang="en-US" sz="3200" b="0" i="0" u="none" strike="noStrike" baseline="0" dirty="0">
                <a:latin typeface="TimesNewRoman"/>
              </a:rPr>
              <a:t>Passive SAR imaging using a satellite pulsed radar as</a:t>
            </a:r>
            <a:br>
              <a:rPr lang="en-US" sz="3200" b="0" i="0" u="none" strike="noStrike" baseline="0" dirty="0">
                <a:latin typeface="TimesNewRoman"/>
              </a:rPr>
            </a:br>
            <a:r>
              <a:rPr lang="pt-PT" sz="3200" b="0" i="0" u="none" strike="noStrike" baseline="0" dirty="0" err="1">
                <a:latin typeface="TimesNewRoman"/>
              </a:rPr>
              <a:t>an</a:t>
            </a:r>
            <a:r>
              <a:rPr lang="pt-PT" sz="3200" b="0" i="0" u="none" strike="noStrike" baseline="0" dirty="0">
                <a:latin typeface="TimesNewRoman"/>
              </a:rPr>
              <a:t> </a:t>
            </a:r>
            <a:r>
              <a:rPr lang="pt-PT" sz="3200" b="0" i="0" u="none" strike="noStrike" baseline="0" dirty="0" err="1">
                <a:latin typeface="TimesNewRoman"/>
              </a:rPr>
              <a:t>illuminator</a:t>
            </a:r>
            <a:r>
              <a:rPr lang="pt-PT" sz="3200" b="0" i="0" u="none" strike="noStrike" baseline="0" dirty="0">
                <a:latin typeface="TimesNewRoman"/>
              </a:rPr>
              <a:t> </a:t>
            </a:r>
            <a:r>
              <a:rPr lang="pt-PT" sz="3200" b="0" i="0" u="none" strike="noStrike" baseline="0" dirty="0" err="1">
                <a:latin typeface="TimesNewRoman"/>
              </a:rPr>
              <a:t>of</a:t>
            </a:r>
            <a:r>
              <a:rPr lang="pt-PT" sz="3200" b="0" i="0" u="none" strike="noStrike" baseline="0" dirty="0">
                <a:latin typeface="TimesNewRoman"/>
              </a:rPr>
              <a:t> </a:t>
            </a:r>
            <a:r>
              <a:rPr lang="pt-PT" sz="3200" b="0" i="0" u="none" strike="noStrike" baseline="0" dirty="0" err="1">
                <a:latin typeface="TimesNewRoman"/>
              </a:rPr>
              <a:t>opportunity</a:t>
            </a:r>
            <a:br>
              <a:rPr lang="pt-PT" sz="3200" b="0" i="0" u="none" strike="noStrike" baseline="0" dirty="0">
                <a:latin typeface="TimesNewRoman"/>
              </a:rPr>
            </a:br>
            <a:br>
              <a:rPr lang="pt-PT" sz="3200" b="0" i="0" u="none" strike="noStrike" baseline="0" dirty="0">
                <a:latin typeface="TimesNewRoman"/>
              </a:rPr>
            </a:br>
            <a:r>
              <a:rPr lang="en-US" sz="1800" b="0" i="1" u="none" strike="noStrike" baseline="0" dirty="0">
                <a:latin typeface="Arial-ItalicMT"/>
              </a:rPr>
              <a:t>IRS 2012, 19th International Radar Symposium, May 23-25, Warsaw, Poland</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fontScale="62500" lnSpcReduction="20000"/>
          </a:bodyPr>
          <a:lstStyle/>
          <a:p>
            <a:pPr algn="l"/>
            <a:r>
              <a:rPr lang="pt-PT" sz="1800" b="0" i="0" u="none" strike="noStrike" baseline="0" dirty="0">
                <a:latin typeface="TimesNewRoman"/>
              </a:rPr>
              <a:t>P. </a:t>
            </a:r>
            <a:r>
              <a:rPr lang="pt-PT" sz="1800" b="0" i="0" u="none" strike="noStrike" baseline="0" dirty="0" err="1">
                <a:latin typeface="TimesNewRoman"/>
              </a:rPr>
              <a:t>Samczynski</a:t>
            </a:r>
            <a:r>
              <a:rPr lang="pt-PT" sz="1800" b="0" i="0" u="none" strike="noStrike" baseline="0" dirty="0">
                <a:latin typeface="TimesNewRoman"/>
              </a:rPr>
              <a:t>, K. </a:t>
            </a:r>
            <a:r>
              <a:rPr lang="pt-PT" sz="1800" b="0" i="0" u="none" strike="noStrike" baseline="0" dirty="0" err="1">
                <a:latin typeface="TimesNewRoman"/>
              </a:rPr>
              <a:t>Kulpa</a:t>
            </a:r>
            <a:endParaRPr lang="pt-PT" sz="1800" b="0" i="0" u="none" strike="noStrike" baseline="0" dirty="0">
              <a:latin typeface="TimesNewRoman"/>
            </a:endParaRPr>
          </a:p>
          <a:p>
            <a:pPr algn="l"/>
            <a:r>
              <a:rPr lang="pt-PT" sz="1800" b="0" i="0" u="none" strike="noStrike" baseline="0" dirty="0" err="1">
                <a:latin typeface="TimesNewRoman"/>
              </a:rPr>
              <a:t>Institute</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Electronic</a:t>
            </a:r>
            <a:r>
              <a:rPr lang="pt-PT" sz="1800" b="0" i="0" u="none" strike="noStrike" baseline="0" dirty="0">
                <a:latin typeface="TimesNewRoman"/>
              </a:rPr>
              <a:t> </a:t>
            </a:r>
            <a:r>
              <a:rPr lang="pt-PT" sz="1800" b="0" i="0" u="none" strike="noStrike" baseline="0" dirty="0" err="1">
                <a:latin typeface="TimesNewRoman"/>
              </a:rPr>
              <a:t>Systems</a:t>
            </a:r>
            <a:endParaRPr lang="pt-PT" sz="1800" b="0" i="0" u="none" strike="noStrike" baseline="0" dirty="0">
              <a:latin typeface="TimesNewRoman"/>
            </a:endParaRPr>
          </a:p>
          <a:p>
            <a:pPr algn="l"/>
            <a:r>
              <a:rPr lang="pt-PT" sz="1800" b="0" i="0" u="none" strike="noStrike" baseline="0" dirty="0" err="1">
                <a:latin typeface="TimesNewRoman"/>
              </a:rPr>
              <a:t>Warsaw</a:t>
            </a:r>
            <a:r>
              <a:rPr lang="pt-PT" sz="1800" b="0" i="0" u="none" strike="noStrike" baseline="0" dirty="0">
                <a:latin typeface="TimesNewRoman"/>
              </a:rPr>
              <a:t> </a:t>
            </a:r>
            <a:r>
              <a:rPr lang="pt-PT" sz="1800" b="0" i="0" u="none" strike="noStrike" baseline="0" dirty="0" err="1">
                <a:latin typeface="TimesNewRoman"/>
              </a:rPr>
              <a:t>University</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Technology</a:t>
            </a:r>
            <a:endParaRPr lang="pt-PT" sz="1800" b="0" i="0" u="none" strike="noStrike" baseline="0" dirty="0">
              <a:latin typeface="TimesNewRoman"/>
            </a:endParaRPr>
          </a:p>
          <a:p>
            <a:pPr algn="l"/>
            <a:r>
              <a:rPr lang="pt-PT" sz="1800" b="0" i="0" u="none" strike="noStrike" baseline="0" dirty="0" err="1">
                <a:latin typeface="TimesNewRoman"/>
              </a:rPr>
              <a:t>Warszawa</a:t>
            </a:r>
            <a:r>
              <a:rPr lang="pt-PT" sz="1800" b="0" i="0" u="none" strike="noStrike" baseline="0" dirty="0">
                <a:latin typeface="TimesNewRoman"/>
              </a:rPr>
              <a:t>, </a:t>
            </a:r>
            <a:r>
              <a:rPr lang="pt-PT" sz="1800" b="0" i="0" u="none" strike="noStrike" baseline="0" dirty="0" err="1">
                <a:latin typeface="TimesNewRoman"/>
              </a:rPr>
              <a:t>Poland</a:t>
            </a:r>
            <a:endParaRPr lang="pt-PT" sz="1800" b="0" i="0" u="none" strike="noStrike" baseline="0" dirty="0">
              <a:latin typeface="TimesNewRoman"/>
            </a:endParaRPr>
          </a:p>
          <a:p>
            <a:pPr algn="l"/>
            <a:r>
              <a:rPr lang="pt-PT" sz="1800" b="0" i="0" u="none" strike="noStrike" baseline="0" dirty="0">
                <a:latin typeface="TimesNewRoman"/>
              </a:rPr>
              <a:t>psamczyn@elka.pw.edu.pl</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425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Uso do satélite como iluminador, recetor radar passivo</a:t>
            </a:r>
          </a:p>
          <a:p>
            <a:r>
              <a:rPr lang="pt-PT" dirty="0"/>
              <a:t>SAR ativo e passivo</a:t>
            </a:r>
          </a:p>
          <a:p>
            <a:r>
              <a:rPr lang="pt-PT" dirty="0"/>
              <a:t>Desenvolvimento de algoritmos SAR passivo.</a:t>
            </a:r>
          </a:p>
          <a:p>
            <a:r>
              <a:rPr lang="pt-PT" dirty="0"/>
              <a:t>A resolução em distância no SAR passivo é dada por (1)</a:t>
            </a:r>
          </a:p>
          <a:p>
            <a:r>
              <a:rPr lang="pt-PT" dirty="0"/>
              <a:t>Cross range </a:t>
            </a:r>
            <a:r>
              <a:rPr lang="pt-PT" dirty="0" err="1"/>
              <a:t>resolution</a:t>
            </a:r>
            <a:r>
              <a:rPr lang="pt-PT" dirty="0"/>
              <a:t> (2)</a:t>
            </a:r>
          </a:p>
          <a:p>
            <a:r>
              <a:rPr lang="pt-PT" dirty="0"/>
              <a:t>Exemplo de fórmulas do radar a bordo do satélite, alvo em terra.</a:t>
            </a:r>
          </a:p>
          <a:p>
            <a:r>
              <a:rPr lang="pt-PT" dirty="0"/>
              <a:t>Processamento SAR passivo- 1-compressão em distância (correlação entre raio refletido e sinal direto- quando sinal transmitido não é bem conhecido / ou/ usar </a:t>
            </a:r>
            <a:r>
              <a:rPr lang="pt-PT" dirty="0" err="1"/>
              <a:t>matched</a:t>
            </a:r>
            <a:r>
              <a:rPr lang="pt-PT" dirty="0"/>
              <a:t> </a:t>
            </a:r>
            <a:r>
              <a:rPr lang="pt-PT" dirty="0" err="1"/>
              <a:t>filtering</a:t>
            </a:r>
            <a:r>
              <a:rPr lang="pt-PT" dirty="0"/>
              <a:t> – todos os dados do transmissor têm de ser conhecidos). 2-correção distância e fase.3-remover sinal direto do refletido (usar </a:t>
            </a:r>
            <a:r>
              <a:rPr lang="pt-PT" dirty="0" err="1"/>
              <a:t>clean</a:t>
            </a:r>
            <a:r>
              <a:rPr lang="pt-PT" dirty="0"/>
              <a:t> </a:t>
            </a:r>
            <a:r>
              <a:rPr lang="pt-PT" dirty="0" err="1"/>
              <a:t>processing</a:t>
            </a:r>
            <a:r>
              <a:rPr lang="pt-PT" dirty="0"/>
              <a:t>) 4-cross-range </a:t>
            </a:r>
            <a:r>
              <a:rPr lang="pt-PT" dirty="0" err="1"/>
              <a:t>compression</a:t>
            </a:r>
            <a:r>
              <a:rPr lang="pt-PT" dirty="0"/>
              <a:t> (FFT). 5- passar para domínio cartesiano</a:t>
            </a:r>
          </a:p>
        </p:txBody>
      </p:sp>
    </p:spTree>
    <p:extLst>
      <p:ext uri="{BB962C8B-B14F-4D97-AF65-F5344CB8AC3E}">
        <p14:creationId xmlns:p14="http://schemas.microsoft.com/office/powerpoint/2010/main" val="294780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Tempo de integração- tempo de iluminação do alvo pelo satélite.</a:t>
            </a:r>
          </a:p>
          <a:p>
            <a:r>
              <a:rPr lang="pt-PT" dirty="0"/>
              <a:t>Cross-range </a:t>
            </a:r>
            <a:r>
              <a:rPr lang="pt-PT" dirty="0" err="1"/>
              <a:t>resolution</a:t>
            </a:r>
            <a:r>
              <a:rPr lang="pt-PT" dirty="0"/>
              <a:t> dos passive </a:t>
            </a:r>
            <a:r>
              <a:rPr lang="pt-PT" dirty="0" err="1"/>
              <a:t>radars</a:t>
            </a:r>
            <a:r>
              <a:rPr lang="pt-PT" dirty="0"/>
              <a:t> é metade dos </a:t>
            </a:r>
            <a:r>
              <a:rPr lang="pt-PT" dirty="0" err="1"/>
              <a:t>active</a:t>
            </a:r>
            <a:r>
              <a:rPr lang="pt-PT" dirty="0"/>
              <a:t> </a:t>
            </a:r>
            <a:r>
              <a:rPr lang="pt-PT" dirty="0" err="1"/>
              <a:t>radars</a:t>
            </a:r>
            <a:r>
              <a:rPr lang="pt-PT" dirty="0"/>
              <a:t>.</a:t>
            </a:r>
          </a:p>
          <a:p>
            <a:r>
              <a:rPr lang="pt-PT" dirty="0"/>
              <a:t>Simulação radar feita com o programa </a:t>
            </a:r>
            <a:r>
              <a:rPr lang="pt-PT" dirty="0" err="1"/>
              <a:t>Raw</a:t>
            </a:r>
            <a:r>
              <a:rPr lang="pt-PT" dirty="0"/>
              <a:t> Radar </a:t>
            </a:r>
            <a:r>
              <a:rPr lang="pt-PT" dirty="0" err="1"/>
              <a:t>simulator</a:t>
            </a:r>
            <a:r>
              <a:rPr lang="pt-PT" dirty="0"/>
              <a:t>.</a:t>
            </a:r>
          </a:p>
        </p:txBody>
      </p:sp>
    </p:spTree>
    <p:extLst>
      <p:ext uri="{BB962C8B-B14F-4D97-AF65-F5344CB8AC3E}">
        <p14:creationId xmlns:p14="http://schemas.microsoft.com/office/powerpoint/2010/main" val="1576649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b="1" i="1" u="none" strike="noStrike" baseline="0" dirty="0">
                <a:latin typeface="TimesNewRoman,BoldItalic"/>
              </a:rPr>
              <a:t>SAR/ISAR </a:t>
            </a:r>
            <a:r>
              <a:rPr lang="pt-PT" sz="1800" b="1" i="1" u="none" strike="noStrike" baseline="0" dirty="0" err="1">
                <a:latin typeface="TimesNewRoman,BoldItalic"/>
              </a:rPr>
              <a:t>Imaging</a:t>
            </a:r>
            <a:r>
              <a:rPr lang="pt-PT" sz="1800" b="1" i="1" u="none" strike="noStrike" baseline="0" dirty="0">
                <a:latin typeface="TimesNewRoman,BoldItalic"/>
              </a:rPr>
              <a:t> In Passive </a:t>
            </a:r>
            <a:r>
              <a:rPr lang="pt-PT" sz="1800" b="1" i="1" u="none" strike="noStrike" baseline="0" dirty="0" err="1">
                <a:latin typeface="TimesNewRoman,BoldItalic"/>
              </a:rPr>
              <a:t>Radars</a:t>
            </a:r>
            <a:br>
              <a:rPr lang="pt-PT" sz="1800" b="1" i="1" u="none" strike="noStrike" baseline="0" dirty="0">
                <a:latin typeface="TimesNewRoman,BoldItalic"/>
              </a:rPr>
            </a:br>
            <a:br>
              <a:rPr lang="pt-PT" sz="1800" b="1" i="1" u="none" strike="noStrike" baseline="0" dirty="0">
                <a:latin typeface="TimesNewRoman,BoldItalic"/>
              </a:rPr>
            </a:br>
            <a:br>
              <a:rPr lang="pt-PT" sz="1800" b="1" i="1" u="none" strike="noStrike" baseline="0" dirty="0">
                <a:latin typeface="TimesNewRoman,BoldItalic"/>
              </a:rPr>
            </a:br>
            <a:r>
              <a:rPr lang="pt-PT" sz="1800" b="0" i="0" u="none" strike="noStrike" baseline="0" dirty="0">
                <a:latin typeface="HelveticaNeue-Roman"/>
              </a:rPr>
              <a:t>2016 IEEE Radar Conference (</a:t>
            </a:r>
            <a:r>
              <a:rPr lang="pt-PT" sz="1800" b="0" i="0" u="none" strike="noStrike" baseline="0" dirty="0" err="1">
                <a:latin typeface="HelveticaNeue-Roman"/>
              </a:rPr>
              <a:t>RadarConf</a:t>
            </a:r>
            <a:r>
              <a:rPr lang="pt-PT" sz="1800" b="0" i="0" u="none" strike="noStrike" baseline="0" dirty="0">
                <a:latin typeface="HelveticaNeue-Roman"/>
              </a:rPr>
              <a:t>)</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fontScale="62500" lnSpcReduction="20000"/>
          </a:bodyPr>
          <a:lstStyle/>
          <a:p>
            <a:pPr algn="l"/>
            <a:r>
              <a:rPr lang="pl-PL" sz="1800" b="0" i="0" u="none" strike="noStrike" baseline="0" dirty="0">
                <a:latin typeface="TimesNewRoman"/>
              </a:rPr>
              <a:t>P. Samczynski, K. Kulpa, M.K. Baczyk, D. Gromek</a:t>
            </a:r>
          </a:p>
          <a:p>
            <a:pPr algn="l"/>
            <a:r>
              <a:rPr lang="pt-PT" sz="1800" b="0" i="0" u="none" strike="noStrike" baseline="0" dirty="0" err="1">
                <a:latin typeface="TimesNewRoman"/>
              </a:rPr>
              <a:t>Institute</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Electronic</a:t>
            </a:r>
            <a:r>
              <a:rPr lang="pt-PT" sz="1800" b="0" i="0" u="none" strike="noStrike" baseline="0" dirty="0">
                <a:latin typeface="TimesNewRoman"/>
              </a:rPr>
              <a:t> </a:t>
            </a:r>
            <a:r>
              <a:rPr lang="pt-PT" sz="1800" b="0" i="0" u="none" strike="noStrike" baseline="0" dirty="0" err="1">
                <a:latin typeface="TimesNewRoman"/>
              </a:rPr>
              <a:t>Systems</a:t>
            </a:r>
            <a:endParaRPr lang="pt-PT" sz="1800" b="0" i="0" u="none" strike="noStrike" baseline="0" dirty="0">
              <a:latin typeface="TimesNewRoman"/>
            </a:endParaRPr>
          </a:p>
          <a:p>
            <a:pPr algn="l"/>
            <a:r>
              <a:rPr lang="pt-PT" sz="1800" b="0" i="0" u="none" strike="noStrike" baseline="0" dirty="0" err="1">
                <a:latin typeface="TimesNewRoman"/>
              </a:rPr>
              <a:t>Warsaw</a:t>
            </a:r>
            <a:r>
              <a:rPr lang="pt-PT" sz="1800" b="0" i="0" u="none" strike="noStrike" baseline="0" dirty="0">
                <a:latin typeface="TimesNewRoman"/>
              </a:rPr>
              <a:t> </a:t>
            </a:r>
            <a:r>
              <a:rPr lang="pt-PT" sz="1800" b="0" i="0" u="none" strike="noStrike" baseline="0" dirty="0" err="1">
                <a:latin typeface="TimesNewRoman"/>
              </a:rPr>
              <a:t>University</a:t>
            </a:r>
            <a:r>
              <a:rPr lang="pt-PT" sz="1800" b="0" i="0" u="none" strike="noStrike" baseline="0" dirty="0">
                <a:latin typeface="TimesNewRoman"/>
              </a:rPr>
              <a:t> </a:t>
            </a:r>
            <a:r>
              <a:rPr lang="pt-PT" sz="1800" b="0" i="0" u="none" strike="noStrike" baseline="0" dirty="0" err="1">
                <a:latin typeface="TimesNewRoman"/>
              </a:rPr>
              <a:t>of</a:t>
            </a:r>
            <a:r>
              <a:rPr lang="pt-PT" sz="1800" b="0" i="0" u="none" strike="noStrike" baseline="0" dirty="0">
                <a:latin typeface="TimesNewRoman"/>
              </a:rPr>
              <a:t> </a:t>
            </a:r>
            <a:r>
              <a:rPr lang="pt-PT" sz="1800" b="0" i="0" u="none" strike="noStrike" baseline="0" dirty="0" err="1">
                <a:latin typeface="TimesNewRoman"/>
              </a:rPr>
              <a:t>Technology</a:t>
            </a:r>
            <a:endParaRPr lang="pt-PT" sz="1800" b="0" i="0" u="none" strike="noStrike" baseline="0" dirty="0">
              <a:latin typeface="TimesNewRoman"/>
            </a:endParaRPr>
          </a:p>
          <a:p>
            <a:pPr algn="l"/>
            <a:r>
              <a:rPr lang="pt-PT" sz="1800" b="0" i="0" u="none" strike="noStrike" baseline="0" dirty="0">
                <a:latin typeface="TimesNewRoman"/>
              </a:rPr>
              <a:t>00-665 </a:t>
            </a:r>
            <a:r>
              <a:rPr lang="pt-PT" sz="1800" b="0" i="0" u="none" strike="noStrike" baseline="0" dirty="0" err="1">
                <a:latin typeface="TimesNewRoman"/>
              </a:rPr>
              <a:t>Warszawa</a:t>
            </a:r>
            <a:r>
              <a:rPr lang="pt-PT" sz="1800" b="0" i="0" u="none" strike="noStrike" baseline="0" dirty="0">
                <a:latin typeface="TimesNewRoman"/>
              </a:rPr>
              <a:t>, </a:t>
            </a:r>
            <a:r>
              <a:rPr lang="pt-PT" sz="1800" b="0" i="0" u="none" strike="noStrike" baseline="0" dirty="0" err="1">
                <a:latin typeface="TimesNewRoman"/>
              </a:rPr>
              <a:t>Poland</a:t>
            </a:r>
            <a:endParaRPr lang="pt-PT" sz="1800" b="0" i="0" u="none" strike="noStrike" baseline="0" dirty="0">
              <a:latin typeface="TimesNewRoman"/>
            </a:endParaRPr>
          </a:p>
          <a:p>
            <a:pPr algn="l"/>
            <a:r>
              <a:rPr lang="pt-PT" sz="1800" b="0" i="0" u="none" strike="noStrike" baseline="0" dirty="0">
                <a:latin typeface="TimesNewRoman"/>
              </a:rPr>
              <a:t>e-mail: psamczyn@elka.pw.edu.pl</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49222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fontScale="92500" lnSpcReduction="10000"/>
          </a:bodyPr>
          <a:lstStyle/>
          <a:p>
            <a:r>
              <a:rPr lang="pt-PT" dirty="0"/>
              <a:t>Tecnologia cada vez mais desenvolvida (radares passivos) devido ao baixo custo dos componentes em hardware.</a:t>
            </a:r>
          </a:p>
          <a:p>
            <a:r>
              <a:rPr lang="pt-PT" dirty="0"/>
              <a:t>Passive </a:t>
            </a:r>
            <a:r>
              <a:rPr lang="pt-PT" dirty="0" err="1"/>
              <a:t>radars</a:t>
            </a:r>
            <a:r>
              <a:rPr lang="pt-PT" dirty="0"/>
              <a:t>= PCL (passive </a:t>
            </a:r>
            <a:r>
              <a:rPr lang="pt-PT" dirty="0" err="1"/>
              <a:t>coeherent</a:t>
            </a:r>
            <a:r>
              <a:rPr lang="pt-PT" dirty="0"/>
              <a:t> </a:t>
            </a:r>
            <a:r>
              <a:rPr lang="pt-PT" dirty="0" err="1"/>
              <a:t>location</a:t>
            </a:r>
            <a:r>
              <a:rPr lang="pt-PT" dirty="0"/>
              <a:t>)</a:t>
            </a:r>
          </a:p>
          <a:p>
            <a:r>
              <a:rPr lang="pt-PT" dirty="0"/>
              <a:t>O radar passivo tem uma característica única, todos os alvos são iluminados continuamente, logo os ecos são usados não só para deteção mas também para imagem.</a:t>
            </a:r>
          </a:p>
          <a:p>
            <a:r>
              <a:rPr lang="pt-PT" dirty="0"/>
              <a:t>Equações do radar passivo</a:t>
            </a:r>
          </a:p>
          <a:p>
            <a:r>
              <a:rPr lang="pt-PT" dirty="0"/>
              <a:t>Iluminadores de oportunidade que permitem atingir a maior resolução na distancia </a:t>
            </a:r>
            <a:r>
              <a:rPr lang="pt-PT" dirty="0" err="1"/>
              <a:t>bistática</a:t>
            </a:r>
            <a:r>
              <a:rPr lang="pt-PT" dirty="0"/>
              <a:t> : WIFI- 40Mhz, LTE-20Mhz-Contudo , ainda é pouca distancia de deteção devido à baixa potência de transmissão.</a:t>
            </a:r>
          </a:p>
          <a:p>
            <a:r>
              <a:rPr lang="pt-PT" dirty="0"/>
              <a:t>O que permite obter melhor alcance de deteção- FM-RADIO 200Khz –deteção até 1.5km(1 canal).</a:t>
            </a:r>
          </a:p>
          <a:p>
            <a:r>
              <a:rPr lang="pt-PT" dirty="0"/>
              <a:t>DVB-T permite o melhor compromisso entre resolução em distancia e distância de deteção-100km com resolução de até 20m-7.6Mhz (1 canal)</a:t>
            </a:r>
          </a:p>
          <a:p>
            <a:r>
              <a:rPr lang="pt-PT" dirty="0"/>
              <a:t>Comparação de diferentes iluminadores e este compromisso na figura.</a:t>
            </a:r>
          </a:p>
        </p:txBody>
      </p:sp>
    </p:spTree>
    <p:extLst>
      <p:ext uri="{BB962C8B-B14F-4D97-AF65-F5344CB8AC3E}">
        <p14:creationId xmlns:p14="http://schemas.microsoft.com/office/powerpoint/2010/main" val="258241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02D28E80-90CD-46B7-820A-A07E745E1609}"/>
              </a:ext>
            </a:extLst>
          </p:cNvPr>
          <p:cNvSpPr>
            <a:spLocks noGrp="1"/>
          </p:cNvSpPr>
          <p:nvPr>
            <p:ph idx="1"/>
          </p:nvPr>
        </p:nvSpPr>
        <p:spPr>
          <a:xfrm>
            <a:off x="838200" y="508883"/>
            <a:ext cx="10515600" cy="5620372"/>
          </a:xfrm>
        </p:spPr>
        <p:txBody>
          <a:bodyPr/>
          <a:lstStyle/>
          <a:p>
            <a:r>
              <a:rPr lang="pt-PT" dirty="0"/>
              <a:t>Cross-range </a:t>
            </a:r>
            <a:r>
              <a:rPr lang="pt-PT" dirty="0" err="1"/>
              <a:t>resolution</a:t>
            </a:r>
            <a:r>
              <a:rPr lang="pt-PT" dirty="0"/>
              <a:t> depende do tamanho da antena do iluminador de oportunidade . A antena para DVB-T é de poucos centímetros , o que permite uma cross-range </a:t>
            </a:r>
            <a:r>
              <a:rPr lang="pt-PT" dirty="0" err="1"/>
              <a:t>resolution</a:t>
            </a:r>
            <a:r>
              <a:rPr lang="pt-PT" dirty="0"/>
              <a:t> a um nível que pode ser comparado com um radar ativo.</a:t>
            </a:r>
          </a:p>
          <a:p>
            <a:r>
              <a:rPr lang="pt-PT" dirty="0"/>
              <a:t> A melhorar- resolução. </a:t>
            </a:r>
            <a:r>
              <a:rPr lang="pt-PT" dirty="0" err="1"/>
              <a:t>Possivel</a:t>
            </a:r>
            <a:r>
              <a:rPr lang="pt-PT" dirty="0"/>
              <a:t> através de utilização de geometria </a:t>
            </a:r>
            <a:r>
              <a:rPr lang="pt-PT" dirty="0" err="1"/>
              <a:t>multiestática</a:t>
            </a:r>
            <a:r>
              <a:rPr lang="pt-PT" dirty="0"/>
              <a:t>-receber dados do alvo em vários </a:t>
            </a:r>
            <a:r>
              <a:rPr lang="pt-PT" dirty="0" err="1"/>
              <a:t>angulos</a:t>
            </a:r>
            <a:r>
              <a:rPr lang="pt-PT" dirty="0"/>
              <a:t>, ou em DVB-T vários canais espaçados.</a:t>
            </a:r>
          </a:p>
          <a:p>
            <a:r>
              <a:rPr lang="pt-PT" dirty="0"/>
              <a:t>2008- radar passivo a bordo de aeronave</a:t>
            </a:r>
          </a:p>
          <a:p>
            <a:r>
              <a:rPr lang="pt-PT" dirty="0"/>
              <a:t>2014-radar passivo a bordo da aeronave para criar imagens SAR.</a:t>
            </a:r>
          </a:p>
        </p:txBody>
      </p:sp>
    </p:spTree>
    <p:extLst>
      <p:ext uri="{BB962C8B-B14F-4D97-AF65-F5344CB8AC3E}">
        <p14:creationId xmlns:p14="http://schemas.microsoft.com/office/powerpoint/2010/main" val="167674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TimesNewRoman"/>
              </a:rPr>
              <a:t>Simultaneous Active and Passive SAR imaging –</a:t>
            </a:r>
            <a:br>
              <a:rPr lang="en-US" sz="1800" b="0" i="0" u="none" strike="noStrike" baseline="0" dirty="0">
                <a:latin typeface="TimesNewRoman"/>
              </a:rPr>
            </a:br>
            <a:r>
              <a:rPr lang="pt-PT" sz="1800" b="0" i="0" u="none" strike="noStrike" baseline="0" dirty="0" err="1">
                <a:latin typeface="TimesNewRoman"/>
              </a:rPr>
              <a:t>first</a:t>
            </a:r>
            <a:r>
              <a:rPr lang="pt-PT" sz="1800" b="0" i="0" u="none" strike="noStrike" baseline="0" dirty="0">
                <a:latin typeface="TimesNewRoman"/>
              </a:rPr>
              <a:t> </a:t>
            </a:r>
            <a:r>
              <a:rPr lang="pt-PT" sz="1800" b="0" i="0" u="none" strike="noStrike" baseline="0" dirty="0" err="1">
                <a:latin typeface="TimesNewRoman"/>
              </a:rPr>
              <a:t>results</a:t>
            </a:r>
            <a:br>
              <a:rPr lang="pt-PT" sz="1800" b="0" i="0" u="none" strike="noStrike" baseline="0" dirty="0">
                <a:latin typeface="TimesNewRoman"/>
              </a:rPr>
            </a:br>
            <a:br>
              <a:rPr lang="pt-PT" sz="1800" b="0" i="0" u="none" strike="noStrike" baseline="0" dirty="0">
                <a:latin typeface="TimesNewRoman"/>
              </a:rPr>
            </a:br>
            <a:r>
              <a:rPr lang="pt-PT" sz="1800" b="0" i="0" u="none" strike="noStrike" baseline="0" dirty="0">
                <a:latin typeface="DejaVuSans"/>
              </a:rPr>
              <a:t> </a:t>
            </a:r>
            <a:r>
              <a:rPr lang="pt-PT" sz="1800" dirty="0">
                <a:latin typeface="DejaVuSans"/>
              </a:rPr>
              <a:t>2020 WARSAW UNIVERSITY OF TECHNOLOGY</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fontScale="62500" lnSpcReduction="20000"/>
          </a:bodyPr>
          <a:lstStyle/>
          <a:p>
            <a:pPr algn="l"/>
            <a:r>
              <a:rPr lang="pl-PL" sz="1800" b="0" i="0" u="none" strike="noStrike" baseline="0" dirty="0">
                <a:latin typeface="TimesNewRoman"/>
              </a:rPr>
              <a:t>Damian Gromek, Piotr Samczyski, Krzysztof Radecki, Jdrzej Drozdowicz, Krzysztof Stasiak</a:t>
            </a:r>
          </a:p>
          <a:p>
            <a:pPr algn="l"/>
            <a:r>
              <a:rPr lang="pt-PT" sz="1800" b="0" i="1" u="none" strike="noStrike" baseline="0" dirty="0" err="1">
                <a:latin typeface="TimesNewRoman,Italic"/>
              </a:rPr>
              <a:t>Institute</a:t>
            </a:r>
            <a:r>
              <a:rPr lang="pt-PT" sz="1800" b="0" i="1" u="none" strike="noStrike" baseline="0" dirty="0">
                <a:latin typeface="TimesNewRoman,Italic"/>
              </a:rPr>
              <a:t> </a:t>
            </a:r>
            <a:r>
              <a:rPr lang="pt-PT" sz="1800" b="0" i="1" u="none" strike="noStrike" baseline="0" dirty="0" err="1">
                <a:latin typeface="TimesNewRoman,Italic"/>
              </a:rPr>
              <a:t>of</a:t>
            </a:r>
            <a:r>
              <a:rPr lang="pt-PT" sz="1800" b="0" i="1" u="none" strike="noStrike" baseline="0" dirty="0">
                <a:latin typeface="TimesNewRoman,Italic"/>
              </a:rPr>
              <a:t> </a:t>
            </a:r>
            <a:r>
              <a:rPr lang="pt-PT" sz="1800" b="0" i="1" u="none" strike="noStrike" baseline="0" dirty="0" err="1">
                <a:latin typeface="TimesNewRoman,Italic"/>
              </a:rPr>
              <a:t>Electronic</a:t>
            </a:r>
            <a:r>
              <a:rPr lang="pt-PT" sz="1800" b="0" i="1" u="none" strike="noStrike" baseline="0" dirty="0">
                <a:latin typeface="TimesNewRoman,Italic"/>
              </a:rPr>
              <a:t> </a:t>
            </a:r>
            <a:r>
              <a:rPr lang="pt-PT" sz="1800" b="0" i="1" u="none" strike="noStrike" baseline="0" dirty="0" err="1">
                <a:latin typeface="TimesNewRoman,Italic"/>
              </a:rPr>
              <a:t>Systems</a:t>
            </a:r>
            <a:endParaRPr lang="pt-PT" sz="1800" b="0" i="1" u="none" strike="noStrike" baseline="0" dirty="0">
              <a:latin typeface="TimesNewRoman,Italic"/>
            </a:endParaRPr>
          </a:p>
          <a:p>
            <a:pPr algn="l"/>
            <a:r>
              <a:rPr lang="pt-PT" sz="1800" b="0" i="1" u="none" strike="noStrike" baseline="0" dirty="0" err="1">
                <a:latin typeface="TimesNewRoman,Italic"/>
              </a:rPr>
              <a:t>Warsaw</a:t>
            </a:r>
            <a:r>
              <a:rPr lang="pt-PT" sz="1800" b="0" i="1" u="none" strike="noStrike" baseline="0" dirty="0">
                <a:latin typeface="TimesNewRoman,Italic"/>
              </a:rPr>
              <a:t> </a:t>
            </a:r>
            <a:r>
              <a:rPr lang="pt-PT" sz="1800" b="0" i="1" u="none" strike="noStrike" baseline="0" dirty="0" err="1">
                <a:latin typeface="TimesNewRoman,Italic"/>
              </a:rPr>
              <a:t>University</a:t>
            </a:r>
            <a:r>
              <a:rPr lang="pt-PT" sz="1800" b="0" i="1" u="none" strike="noStrike" baseline="0" dirty="0">
                <a:latin typeface="TimesNewRoman,Italic"/>
              </a:rPr>
              <a:t> </a:t>
            </a:r>
            <a:r>
              <a:rPr lang="pt-PT" sz="1800" b="0" i="1" u="none" strike="noStrike" baseline="0" dirty="0" err="1">
                <a:latin typeface="TimesNewRoman,Italic"/>
              </a:rPr>
              <a:t>of</a:t>
            </a:r>
            <a:r>
              <a:rPr lang="pt-PT" sz="1800" b="0" i="1" u="none" strike="noStrike" baseline="0" dirty="0">
                <a:latin typeface="TimesNewRoman,Italic"/>
              </a:rPr>
              <a:t> </a:t>
            </a:r>
            <a:r>
              <a:rPr lang="pt-PT" sz="1800" b="0" i="1" u="none" strike="noStrike" baseline="0" dirty="0" err="1">
                <a:latin typeface="TimesNewRoman,Italic"/>
              </a:rPr>
              <a:t>Technology</a:t>
            </a:r>
            <a:endParaRPr lang="pt-PT" sz="1800" b="0" i="1" u="none" strike="noStrike" baseline="0" dirty="0">
              <a:latin typeface="TimesNewRoman,Italic"/>
            </a:endParaRPr>
          </a:p>
          <a:p>
            <a:pPr algn="l"/>
            <a:r>
              <a:rPr lang="pt-PT" sz="1800" b="0" i="0" u="none" strike="noStrike" baseline="0" dirty="0" err="1">
                <a:latin typeface="TimesNewRoman"/>
              </a:rPr>
              <a:t>Warsaw</a:t>
            </a:r>
            <a:r>
              <a:rPr lang="pt-PT" sz="1800" b="0" i="0" u="none" strike="noStrike" baseline="0" dirty="0">
                <a:latin typeface="TimesNewRoman"/>
              </a:rPr>
              <a:t>, </a:t>
            </a:r>
            <a:r>
              <a:rPr lang="pt-PT" sz="1800" b="0" i="0" u="none" strike="noStrike" baseline="0" dirty="0" err="1">
                <a:latin typeface="TimesNewRoman"/>
              </a:rPr>
              <a:t>Poland</a:t>
            </a:r>
            <a:endParaRPr lang="pt-PT" sz="1800" b="0" i="0" u="none" strike="noStrike" baseline="0" dirty="0">
              <a:latin typeface="TimesNewRoman"/>
            </a:endParaRPr>
          </a:p>
          <a:p>
            <a:pPr algn="l"/>
            <a:r>
              <a:rPr lang="pt-PT" sz="1800" b="0" i="0" u="none" strike="noStrike" baseline="0" dirty="0">
                <a:latin typeface="TimesNewRoman"/>
              </a:rPr>
              <a:t>dgromek@elka.pw.edu.pl</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2972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Radar SAR passivo utiliza vários iluminadores de oportunidade (DVB-T,WIFI, GSM,LTE,…)</a:t>
            </a:r>
          </a:p>
          <a:p>
            <a:r>
              <a:rPr lang="pt-PT" dirty="0"/>
              <a:t> SAR ativo Começou no começo dos anos 50, geometria </a:t>
            </a:r>
            <a:r>
              <a:rPr lang="pt-PT" dirty="0" err="1"/>
              <a:t>monoestática</a:t>
            </a:r>
            <a:r>
              <a:rPr lang="pt-PT" dirty="0"/>
              <a:t>, recetor e transmissor sincronizados.</a:t>
            </a:r>
          </a:p>
          <a:p>
            <a:r>
              <a:rPr lang="pt-PT" dirty="0"/>
              <a:t>SAR ativo em comparação com o passivo: resolução </a:t>
            </a:r>
            <a:r>
              <a:rPr lang="pt-PT" dirty="0" err="1"/>
              <a:t>alta,não</a:t>
            </a:r>
            <a:r>
              <a:rPr lang="pt-PT" dirty="0"/>
              <a:t> depende de emissões externas, processamento rápido, resultados são obtidos automaticamente- melhor para aplicações civis</a:t>
            </a:r>
          </a:p>
          <a:p>
            <a:r>
              <a:rPr lang="pt-PT" dirty="0"/>
              <a:t>SAR passivo melhor para aplicações militares, mais difícil de detetar porque não tem emissão- geometria </a:t>
            </a:r>
            <a:r>
              <a:rPr lang="pt-PT" dirty="0" err="1"/>
              <a:t>bi-estática</a:t>
            </a:r>
            <a:r>
              <a:rPr lang="pt-PT" dirty="0"/>
              <a:t>.</a:t>
            </a:r>
          </a:p>
          <a:p>
            <a:r>
              <a:rPr lang="pt-PT" dirty="0"/>
              <a:t>Experiencias com radar ativo e passivo, passivo apenas se consegue ver estruturas altas , ativo </a:t>
            </a:r>
            <a:r>
              <a:rPr lang="pt-PT" dirty="0" err="1"/>
              <a:t>ve</a:t>
            </a:r>
            <a:r>
              <a:rPr lang="pt-PT" dirty="0"/>
              <a:t> tudo, devido uso de diferentes bandas e também às diferentes geometrias usadas.</a:t>
            </a:r>
          </a:p>
          <a:p>
            <a:endParaRPr lang="pt-PT" dirty="0"/>
          </a:p>
          <a:p>
            <a:endParaRPr lang="pt-PT" dirty="0"/>
          </a:p>
          <a:p>
            <a:endParaRPr lang="pt-PT" dirty="0"/>
          </a:p>
        </p:txBody>
      </p:sp>
    </p:spTree>
    <p:extLst>
      <p:ext uri="{BB962C8B-B14F-4D97-AF65-F5344CB8AC3E}">
        <p14:creationId xmlns:p14="http://schemas.microsoft.com/office/powerpoint/2010/main" val="2295836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A278DFB-62A3-4595-ADD6-EB4CA7D23093}"/>
              </a:ext>
            </a:extLst>
          </p:cNvPr>
          <p:cNvSpPr>
            <a:spLocks noGrp="1"/>
          </p:cNvSpPr>
          <p:nvPr>
            <p:ph idx="1"/>
          </p:nvPr>
        </p:nvSpPr>
        <p:spPr>
          <a:xfrm>
            <a:off x="435006" y="488272"/>
            <a:ext cx="10918794" cy="5688691"/>
          </a:xfrm>
        </p:spPr>
        <p:txBody>
          <a:bodyPr/>
          <a:lstStyle/>
          <a:p>
            <a:pPr algn="l"/>
            <a:r>
              <a:rPr lang="pt-PT" sz="1800" b="0" i="0" u="none" strike="noStrike" baseline="0" dirty="0">
                <a:latin typeface="TimesNewRoman"/>
              </a:rPr>
              <a:t>Processamento SAR passivo:</a:t>
            </a:r>
          </a:p>
          <a:p>
            <a:pPr marL="0" indent="0" algn="l">
              <a:buNone/>
            </a:pPr>
            <a:r>
              <a:rPr lang="pt-PT" sz="1800" b="0" i="0" u="none" strike="noStrike" baseline="0" dirty="0">
                <a:latin typeface="TimesNewRoman"/>
              </a:rPr>
              <a:t>fast </a:t>
            </a:r>
            <a:r>
              <a:rPr lang="pt-PT" sz="1800" b="0" i="0" u="none" strike="noStrike" baseline="0" dirty="0" err="1">
                <a:latin typeface="TimesNewRoman"/>
              </a:rPr>
              <a:t>barycentric</a:t>
            </a:r>
            <a:r>
              <a:rPr lang="pt-PT" sz="1800" b="0" i="0" u="none" strike="noStrike" baseline="0" dirty="0">
                <a:latin typeface="TimesNewRoman"/>
              </a:rPr>
              <a:t> </a:t>
            </a:r>
            <a:r>
              <a:rPr lang="pt-PT" sz="1800" b="0" i="0" u="none" strike="noStrike" baseline="0" dirty="0" err="1">
                <a:latin typeface="TimesNewRoman"/>
              </a:rPr>
              <a:t>backprojection</a:t>
            </a:r>
            <a:r>
              <a:rPr lang="pt-PT" sz="1800" dirty="0">
                <a:latin typeface="TimesNewRoman"/>
              </a:rPr>
              <a:t> </a:t>
            </a:r>
            <a:r>
              <a:rPr lang="en-US" sz="1800" b="0" i="0" u="none" strike="noStrike" baseline="0" dirty="0">
                <a:latin typeface="TimesNewRoman"/>
              </a:rPr>
              <a:t>algorithm (BBPA) is used for processing [20]: A </a:t>
            </a:r>
            <a:r>
              <a:rPr lang="en-US" sz="1800" b="0" i="0" u="none" strike="noStrike" baseline="0" dirty="0" err="1">
                <a:latin typeface="TimesNewRoman"/>
              </a:rPr>
              <a:t>ideia</a:t>
            </a:r>
            <a:r>
              <a:rPr lang="en-US" sz="1800" b="0" i="0" u="none" strike="noStrike" baseline="0" dirty="0">
                <a:latin typeface="TimesNewRoman"/>
              </a:rPr>
              <a:t> </a:t>
            </a:r>
            <a:r>
              <a:rPr lang="en-US" sz="1800" b="0" i="0" u="none" strike="noStrike" baseline="0" dirty="0" err="1">
                <a:latin typeface="TimesNewRoman"/>
              </a:rPr>
              <a:t>deste</a:t>
            </a:r>
            <a:r>
              <a:rPr lang="en-US" sz="1800" b="0" i="0" u="none" strike="noStrike" baseline="0" dirty="0">
                <a:latin typeface="TimesNewRoman"/>
              </a:rPr>
              <a:t> </a:t>
            </a:r>
            <a:r>
              <a:rPr lang="en-US" sz="1800" b="0" i="0" u="none" strike="noStrike" baseline="0" dirty="0" err="1">
                <a:latin typeface="TimesNewRoman"/>
              </a:rPr>
              <a:t>algoritmo</a:t>
            </a:r>
            <a:r>
              <a:rPr lang="en-US" sz="1800" b="0" i="0" u="none" strike="noStrike" baseline="0" dirty="0">
                <a:latin typeface="TimesNewRoman"/>
              </a:rPr>
              <a:t> é a </a:t>
            </a:r>
            <a:r>
              <a:rPr lang="en-US" sz="1800" b="0" i="0" u="none" strike="noStrike" baseline="0" dirty="0" err="1">
                <a:latin typeface="TimesNewRoman"/>
              </a:rPr>
              <a:t>criação</a:t>
            </a:r>
            <a:r>
              <a:rPr lang="en-US" sz="1800" b="0" i="0" u="none" strike="noStrike" baseline="0" dirty="0">
                <a:latin typeface="TimesNewRoman"/>
              </a:rPr>
              <a:t> de um </a:t>
            </a:r>
            <a:r>
              <a:rPr lang="en-US" sz="1800" b="0" i="0" u="none" strike="noStrike" baseline="0" dirty="0" err="1">
                <a:latin typeface="TimesNewRoman"/>
              </a:rPr>
              <a:t>feixe</a:t>
            </a:r>
            <a:r>
              <a:rPr lang="en-US" sz="1800" b="0" i="0" u="none" strike="noStrike" baseline="0" dirty="0">
                <a:latin typeface="TimesNewRoman"/>
              </a:rPr>
              <a:t> </a:t>
            </a:r>
            <a:r>
              <a:rPr lang="en-US" sz="1800" b="0" i="0" u="none" strike="noStrike" baseline="0" dirty="0" err="1">
                <a:latin typeface="TimesNewRoman"/>
              </a:rPr>
              <a:t>sintético</a:t>
            </a:r>
            <a:r>
              <a:rPr lang="en-US" sz="1800" b="0" i="0" u="none" strike="noStrike" baseline="0" dirty="0">
                <a:latin typeface="TimesNewRoman"/>
              </a:rPr>
              <a:t> virtual com </a:t>
            </a:r>
            <a:r>
              <a:rPr lang="en-US" sz="1800" b="0" i="0" u="none" strike="noStrike" baseline="0" dirty="0" err="1">
                <a:latin typeface="TimesNewRoman"/>
              </a:rPr>
              <a:t>ponto</a:t>
            </a:r>
            <a:r>
              <a:rPr lang="en-US" sz="1800" b="0" i="0" u="none" strike="noStrike" baseline="0" dirty="0">
                <a:latin typeface="TimesNewRoman"/>
              </a:rPr>
              <a:t> de </a:t>
            </a:r>
            <a:r>
              <a:rPr lang="en-US" sz="1800" b="0" i="0" u="none" strike="noStrike" baseline="0" dirty="0" err="1">
                <a:latin typeface="TimesNewRoman"/>
              </a:rPr>
              <a:t>partida</a:t>
            </a:r>
            <a:r>
              <a:rPr lang="en-US" sz="1800" b="0" i="0" u="none" strike="noStrike" baseline="0" dirty="0">
                <a:latin typeface="TimesNewRoman"/>
              </a:rPr>
              <a:t> no </a:t>
            </a:r>
            <a:r>
              <a:rPr lang="en-US" sz="1800" b="0" i="0" u="none" strike="noStrike" baseline="0" dirty="0" err="1">
                <a:latin typeface="TimesNewRoman"/>
              </a:rPr>
              <a:t>ponto</a:t>
            </a:r>
            <a:r>
              <a:rPr lang="en-US" sz="1800" b="0" i="0" u="none" strike="noStrike" baseline="0" dirty="0">
                <a:latin typeface="TimesNewRoman"/>
              </a:rPr>
              <a:t> </a:t>
            </a:r>
            <a:r>
              <a:rPr lang="en-US" sz="1800" b="0" i="0" u="none" strike="noStrike" baseline="0" dirty="0" err="1">
                <a:latin typeface="TimesNewRoman"/>
              </a:rPr>
              <a:t>reconstruído</a:t>
            </a:r>
            <a:r>
              <a:rPr lang="en-US" sz="1800" b="0" i="0" u="none" strike="noStrike" baseline="0" dirty="0">
                <a:latin typeface="TimesNewRoman"/>
              </a:rPr>
              <a:t>. O </a:t>
            </a:r>
            <a:r>
              <a:rPr lang="en-US" sz="1800" b="0" i="0" u="none" strike="noStrike" baseline="0" dirty="0" err="1">
                <a:latin typeface="TimesNewRoman"/>
              </a:rPr>
              <a:t>feixe</a:t>
            </a:r>
            <a:r>
              <a:rPr lang="en-US" sz="1800" b="0" i="0" u="none" strike="noStrike" baseline="0" dirty="0">
                <a:latin typeface="TimesNewRoman"/>
              </a:rPr>
              <a:t> virtual </a:t>
            </a:r>
            <a:r>
              <a:rPr lang="en-US" sz="1800" b="0" i="0" u="none" strike="noStrike" baseline="0" dirty="0" err="1">
                <a:latin typeface="TimesNewRoman"/>
              </a:rPr>
              <a:t>ilumina</a:t>
            </a:r>
            <a:r>
              <a:rPr lang="en-US" sz="1800" b="0" i="0" u="none" strike="noStrike" baseline="0" dirty="0">
                <a:latin typeface="TimesNewRoman"/>
              </a:rPr>
              <a:t> a </a:t>
            </a:r>
            <a:r>
              <a:rPr lang="en-US" sz="1800" b="0" i="0" u="none" strike="noStrike" baseline="0" dirty="0" err="1">
                <a:latin typeface="TimesNewRoman"/>
              </a:rPr>
              <a:t>trajetória</a:t>
            </a:r>
            <a:r>
              <a:rPr lang="en-US" sz="1800" b="0" i="0" u="none" strike="noStrike" baseline="0" dirty="0">
                <a:latin typeface="TimesNewRoman"/>
              </a:rPr>
              <a:t> de </a:t>
            </a:r>
            <a:r>
              <a:rPr lang="en-US" sz="1800" b="0" i="0" u="none" strike="noStrike" baseline="0" dirty="0" err="1">
                <a:latin typeface="TimesNewRoman"/>
              </a:rPr>
              <a:t>voo</a:t>
            </a:r>
            <a:r>
              <a:rPr lang="en-US" sz="1800" b="0" i="0" u="none" strike="noStrike" baseline="0" dirty="0">
                <a:latin typeface="TimesNewRoman"/>
              </a:rPr>
              <a:t>, </a:t>
            </a:r>
            <a:r>
              <a:rPr lang="en-US" sz="1800" b="0" i="0" u="none" strike="noStrike" baseline="0" dirty="0" err="1">
                <a:latin typeface="TimesNewRoman"/>
              </a:rPr>
              <a:t>reduzindo</a:t>
            </a:r>
            <a:r>
              <a:rPr lang="en-US" sz="1800" b="0" i="0" u="none" strike="noStrike" baseline="0" dirty="0">
                <a:latin typeface="TimesNewRoman"/>
              </a:rPr>
              <a:t> </a:t>
            </a:r>
            <a:r>
              <a:rPr lang="en-US" sz="1800" b="0" i="0" u="none" strike="noStrike" baseline="0" dirty="0" err="1">
                <a:latin typeface="TimesNewRoman"/>
              </a:rPr>
              <a:t>imenso</a:t>
            </a:r>
            <a:r>
              <a:rPr lang="en-US" sz="1800" b="0" i="0" u="none" strike="noStrike" baseline="0" dirty="0">
                <a:latin typeface="TimesNewRoman"/>
              </a:rPr>
              <a:t> a </a:t>
            </a:r>
            <a:r>
              <a:rPr lang="en-US" sz="1800" b="0" i="0" u="none" strike="noStrike" baseline="0" dirty="0" err="1">
                <a:latin typeface="TimesNewRoman"/>
              </a:rPr>
              <a:t>quantidade</a:t>
            </a:r>
            <a:r>
              <a:rPr lang="en-US" sz="1800" b="0" i="0" u="none" strike="noStrike" baseline="0" dirty="0">
                <a:latin typeface="TimesNewRoman"/>
              </a:rPr>
              <a:t> de </a:t>
            </a:r>
            <a:r>
              <a:rPr lang="en-US" sz="1800" b="0" i="0" u="none" strike="noStrike" baseline="0" dirty="0" err="1">
                <a:latin typeface="TimesNewRoman"/>
              </a:rPr>
              <a:t>cálculos</a:t>
            </a:r>
            <a:r>
              <a:rPr lang="en-US" sz="1800" b="0" i="0" u="none" strike="noStrike" baseline="0" dirty="0">
                <a:latin typeface="TimesNewRoman"/>
              </a:rPr>
              <a:t>. A narrowed raw range data- </a:t>
            </a:r>
            <a:r>
              <a:rPr lang="en-US" sz="1800" b="0" i="0" u="none" strike="noStrike" baseline="0" dirty="0" err="1">
                <a:latin typeface="TimesNewRoman"/>
              </a:rPr>
              <a:t>Utilizado</a:t>
            </a:r>
            <a:r>
              <a:rPr lang="en-US" sz="1800" b="0" i="0" u="none" strike="noStrike" baseline="0" dirty="0">
                <a:latin typeface="TimesNewRoman"/>
              </a:rPr>
              <a:t> para a </a:t>
            </a:r>
            <a:r>
              <a:rPr lang="en-US" sz="1800" b="0" i="0" u="none" strike="noStrike" baseline="0" dirty="0" err="1">
                <a:latin typeface="TimesNewRoman"/>
              </a:rPr>
              <a:t>reconstrução</a:t>
            </a:r>
            <a:r>
              <a:rPr lang="en-US" sz="1800" b="0" i="0" u="none" strike="noStrike" baseline="0" dirty="0">
                <a:latin typeface="TimesNewRoman"/>
              </a:rPr>
              <a:t> da </a:t>
            </a:r>
            <a:r>
              <a:rPr lang="en-US" sz="1800" b="0" i="0" u="none" strike="noStrike" baseline="0" dirty="0" err="1">
                <a:latin typeface="TimesNewRoman"/>
              </a:rPr>
              <a:t>imagem</a:t>
            </a:r>
            <a:r>
              <a:rPr lang="en-US" sz="1800" b="0" i="0" u="none" strike="noStrike" baseline="0" dirty="0">
                <a:latin typeface="TimesNewRoman"/>
              </a:rPr>
              <a:t>. </a:t>
            </a:r>
            <a:r>
              <a:rPr lang="en-US" sz="1800" b="0" i="0" u="none" strike="noStrike" baseline="0" dirty="0" err="1">
                <a:latin typeface="TimesNewRoman"/>
              </a:rPr>
              <a:t>Posteriormente</a:t>
            </a:r>
            <a:r>
              <a:rPr lang="en-US" sz="1800" b="0" i="0" u="none" strike="noStrike" baseline="0" dirty="0">
                <a:latin typeface="TimesNewRoman"/>
              </a:rPr>
              <a:t> </a:t>
            </a:r>
            <a:r>
              <a:rPr lang="en-US" sz="1800" b="0" i="0" u="none" strike="noStrike" baseline="0" dirty="0" err="1">
                <a:latin typeface="TimesNewRoman"/>
              </a:rPr>
              <a:t>estes</a:t>
            </a:r>
            <a:r>
              <a:rPr lang="en-US" sz="1800" b="0" i="0" u="none" strike="noStrike" baseline="0" dirty="0">
                <a:latin typeface="TimesNewRoman"/>
              </a:rPr>
              <a:t> dados </a:t>
            </a:r>
            <a:r>
              <a:rPr lang="en-US" sz="1800" b="0" i="0" u="none" strike="noStrike" baseline="0" dirty="0" err="1">
                <a:latin typeface="TimesNewRoman"/>
              </a:rPr>
              <a:t>são</a:t>
            </a:r>
            <a:r>
              <a:rPr lang="en-US" sz="1800" b="0" i="0" u="none" strike="noStrike" baseline="0" dirty="0">
                <a:latin typeface="TimesNewRoman"/>
              </a:rPr>
              <a:t> </a:t>
            </a:r>
            <a:r>
              <a:rPr lang="en-US" sz="1800" b="0" i="0" u="none" strike="noStrike" baseline="0" dirty="0" err="1">
                <a:latin typeface="TimesNewRoman"/>
              </a:rPr>
              <a:t>integrados</a:t>
            </a:r>
            <a:r>
              <a:rPr lang="en-US" sz="1800" b="0" i="0" u="none" strike="noStrike" baseline="0" dirty="0">
                <a:latin typeface="TimesNewRoman"/>
              </a:rPr>
              <a:t>.</a:t>
            </a:r>
            <a:endParaRPr lang="pt-PT" dirty="0"/>
          </a:p>
        </p:txBody>
      </p:sp>
      <p:pic>
        <p:nvPicPr>
          <p:cNvPr id="5" name="Imagem 4">
            <a:extLst>
              <a:ext uri="{FF2B5EF4-FFF2-40B4-BE49-F238E27FC236}">
                <a16:creationId xmlns:a16="http://schemas.microsoft.com/office/drawing/2014/main" id="{92C88BBA-2822-4EBE-A971-52A2FA4F0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49228"/>
            <a:ext cx="4793395" cy="3345470"/>
          </a:xfrm>
          <a:prstGeom prst="rect">
            <a:avLst/>
          </a:prstGeom>
        </p:spPr>
      </p:pic>
    </p:spTree>
    <p:extLst>
      <p:ext uri="{BB962C8B-B14F-4D97-AF65-F5344CB8AC3E}">
        <p14:creationId xmlns:p14="http://schemas.microsoft.com/office/powerpoint/2010/main" val="1271013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355CEDFB-5767-4568-BBAA-CF21D4DC9F29}"/>
              </a:ext>
            </a:extLst>
          </p:cNvPr>
          <p:cNvSpPr txBox="1"/>
          <p:nvPr/>
        </p:nvSpPr>
        <p:spPr>
          <a:xfrm>
            <a:off x="787179" y="437322"/>
            <a:ext cx="10201524" cy="830997"/>
          </a:xfrm>
          <a:prstGeom prst="rect">
            <a:avLst/>
          </a:prstGeom>
          <a:noFill/>
        </p:spPr>
        <p:txBody>
          <a:bodyPr wrap="square" rtlCol="0">
            <a:spAutoFit/>
          </a:bodyPr>
          <a:lstStyle/>
          <a:p>
            <a:r>
              <a:rPr lang="pt-PT" sz="4800" dirty="0"/>
              <a:t>DÚVIDAS</a:t>
            </a:r>
          </a:p>
        </p:txBody>
      </p:sp>
      <p:sp>
        <p:nvSpPr>
          <p:cNvPr id="15" name="Subtítulo 5">
            <a:extLst>
              <a:ext uri="{FF2B5EF4-FFF2-40B4-BE49-F238E27FC236}">
                <a16:creationId xmlns:a16="http://schemas.microsoft.com/office/drawing/2014/main" id="{0D2C31F6-1AE5-43AC-9471-5442099566C2}"/>
              </a:ext>
            </a:extLst>
          </p:cNvPr>
          <p:cNvSpPr txBox="1">
            <a:spLocks/>
          </p:cNvSpPr>
          <p:nvPr/>
        </p:nvSpPr>
        <p:spPr>
          <a:xfrm>
            <a:off x="469127" y="1439186"/>
            <a:ext cx="10437412" cy="66154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pt-PT"/>
              <a:t>CPI- coeherent process interval- Tempo em que o alvo está a ser iluminado.</a:t>
            </a:r>
          </a:p>
          <a:p>
            <a:pPr marL="342900" indent="-342900"/>
            <a:r>
              <a:rPr lang="pt-PT"/>
              <a:t>Bins(domínio da frequência)- após o processamento do sinal recebido temos um processamento em 2D: cross-range: slow-time, percurso da navegação do avião –doppler bin</a:t>
            </a:r>
          </a:p>
          <a:p>
            <a:r>
              <a:rPr lang="pt-PT"/>
              <a:t>      Range: fast-time- distância ao alvo</a:t>
            </a:r>
          </a:p>
          <a:p>
            <a:pPr marL="342900" indent="-342900"/>
            <a:r>
              <a:rPr lang="pt-PT"/>
              <a:t>Nos SAR , antenas mais pequenas melhor, impulsos longos melhor- resolução.</a:t>
            </a:r>
          </a:p>
          <a:p>
            <a:pPr marL="342900" indent="-342900"/>
            <a:r>
              <a:rPr lang="pt-PT"/>
              <a:t>Iluminadores de oportunidade do espaço são os melhores.</a:t>
            </a:r>
            <a:endParaRPr lang="pt-PT" dirty="0"/>
          </a:p>
        </p:txBody>
      </p:sp>
    </p:spTree>
    <p:extLst>
      <p:ext uri="{BB962C8B-B14F-4D97-AF65-F5344CB8AC3E}">
        <p14:creationId xmlns:p14="http://schemas.microsoft.com/office/powerpoint/2010/main" val="84483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Mover os elementos da antena no espaço, sintetizando uma abertura virtual maior da antena (SAR)- implementado mais em aeronaves, mas agora também em aplicações radar automóveis.</a:t>
            </a:r>
          </a:p>
          <a:p>
            <a:r>
              <a:rPr lang="pt-PT" dirty="0"/>
              <a:t>MIMO-SAR oferece melhor resolução </a:t>
            </a:r>
          </a:p>
          <a:p>
            <a:r>
              <a:rPr lang="pt-PT" dirty="0"/>
              <a:t>Experiência com SIMO, SAR,MIMO.</a:t>
            </a:r>
          </a:p>
        </p:txBody>
      </p:sp>
    </p:spTree>
    <p:extLst>
      <p:ext uri="{BB962C8B-B14F-4D97-AF65-F5344CB8AC3E}">
        <p14:creationId xmlns:p14="http://schemas.microsoft.com/office/powerpoint/2010/main" val="3486304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br>
              <a:rPr lang="pt-PT" sz="1800" b="0" i="0" u="none" strike="noStrike" baseline="0" dirty="0">
                <a:solidFill>
                  <a:srgbClr val="000000"/>
                </a:solidFill>
                <a:latin typeface="Arial" panose="020B0604020202020204" pitchFamily="34" charset="0"/>
              </a:rPr>
            </a:br>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Microwave Imaging Using the </a:t>
            </a:r>
            <a:r>
              <a:rPr lang="en-US" sz="1800" b="1" i="0" u="none" strike="noStrike" baseline="0" dirty="0" err="1">
                <a:solidFill>
                  <a:srgbClr val="000000"/>
                </a:solidFill>
                <a:latin typeface="Arial" panose="020B0604020202020204" pitchFamily="34" charset="0"/>
              </a:rPr>
              <a:t>Kirchoff</a:t>
            </a:r>
            <a:r>
              <a:rPr lang="en-US" sz="1800" b="1" i="0" u="none" strike="noStrike" baseline="0" dirty="0">
                <a:solidFill>
                  <a:srgbClr val="000000"/>
                </a:solidFill>
                <a:latin typeface="Arial" panose="020B0604020202020204" pitchFamily="34" charset="0"/>
              </a:rPr>
              <a:t> Migration Algorithm </a:t>
            </a:r>
            <a:br>
              <a:rPr lang="en-US" sz="1800" b="1" i="0" u="none" strike="noStrike" baseline="0" dirty="0">
                <a:solidFill>
                  <a:srgbClr val="000000"/>
                </a:solidFill>
                <a:latin typeface="Arial" panose="020B0604020202020204" pitchFamily="34" charset="0"/>
              </a:rPr>
            </a:br>
            <a:br>
              <a:rPr lang="pt-PT" sz="1800" b="0" i="0" u="none" strike="noStrike" baseline="0" dirty="0">
                <a:solidFill>
                  <a:srgbClr val="000000"/>
                </a:solidFill>
                <a:latin typeface="Arial" panose="020B0604020202020204" pitchFamily="34" charset="0"/>
              </a:rPr>
            </a:br>
            <a:r>
              <a:rPr lang="pt-PT" sz="1800" b="0" i="0" u="none" strike="noStrike" baseline="0" dirty="0">
                <a:solidFill>
                  <a:srgbClr val="000000"/>
                </a:solidFill>
                <a:latin typeface="Arial" panose="020B0604020202020204" pitchFamily="34" charset="0"/>
              </a:rPr>
              <a:t> 05 </a:t>
            </a:r>
            <a:r>
              <a:rPr lang="pt-PT" sz="1800" b="0" i="0" u="none" strike="noStrike" baseline="0" dirty="0" err="1">
                <a:solidFill>
                  <a:srgbClr val="000000"/>
                </a:solidFill>
                <a:latin typeface="Arial" panose="020B0604020202020204" pitchFamily="34" charset="0"/>
              </a:rPr>
              <a:t>August</a:t>
            </a:r>
            <a:r>
              <a:rPr lang="pt-PT" sz="1800" b="0" i="0" u="none" strike="noStrike" baseline="0" dirty="0">
                <a:solidFill>
                  <a:srgbClr val="000000"/>
                </a:solidFill>
                <a:latin typeface="Arial" panose="020B0604020202020204" pitchFamily="34" charset="0"/>
              </a:rPr>
              <a:t> 2015 	</a:t>
            </a:r>
            <a:br>
              <a:rPr lang="pt-PT" sz="1800" b="0" i="0" u="none" strike="noStrike" baseline="0" dirty="0">
                <a:solidFill>
                  <a:srgbClr val="000000"/>
                </a:solidFill>
                <a:latin typeface="Arial" panose="020B0604020202020204" pitchFamily="34" charset="0"/>
              </a:rPr>
            </a:br>
            <a:r>
              <a:rPr lang="en-US" sz="1800" b="0" i="0" u="none" strike="noStrike" baseline="0" dirty="0">
                <a:solidFill>
                  <a:srgbClr val="000000"/>
                </a:solidFill>
                <a:latin typeface="Arial" panose="020B0604020202020204" pitchFamily="34" charset="0"/>
              </a:rPr>
              <a:t>	</a:t>
            </a: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r>
              <a:rPr lang="pt-PT" sz="1800" b="0" i="0" u="none" strike="noStrike" baseline="0" dirty="0">
                <a:solidFill>
                  <a:srgbClr val="000000"/>
                </a:solidFill>
                <a:latin typeface="Arial" panose="020B0604020202020204" pitchFamily="34" charset="0"/>
              </a:rPr>
              <a:t> João Felício, Carlos Fernandes, Jorge Costa 	</a:t>
            </a:r>
          </a:p>
          <a:p>
            <a:pPr algn="l"/>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6654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182880" y="87464"/>
            <a:ext cx="11170920" cy="6089499"/>
          </a:xfrm>
        </p:spPr>
        <p:txBody>
          <a:bodyPr/>
          <a:lstStyle/>
          <a:p>
            <a:r>
              <a:rPr lang="pt-PT" dirty="0" err="1"/>
              <a:t>Kirchoff</a:t>
            </a:r>
            <a:r>
              <a:rPr lang="pt-PT" dirty="0"/>
              <a:t> </a:t>
            </a:r>
            <a:r>
              <a:rPr lang="pt-PT" dirty="0" err="1"/>
              <a:t>migration</a:t>
            </a:r>
            <a:r>
              <a:rPr lang="pt-PT" dirty="0"/>
              <a:t> </a:t>
            </a:r>
            <a:r>
              <a:rPr lang="pt-PT" dirty="0" err="1"/>
              <a:t>algorithm</a:t>
            </a:r>
            <a:r>
              <a:rPr lang="pt-PT" dirty="0"/>
              <a:t> – </a:t>
            </a:r>
            <a:r>
              <a:rPr lang="pt-PT" dirty="0" err="1"/>
              <a:t>The</a:t>
            </a:r>
            <a:r>
              <a:rPr lang="pt-PT" dirty="0"/>
              <a:t> </a:t>
            </a:r>
            <a:r>
              <a:rPr lang="pt-PT" dirty="0" err="1"/>
              <a:t>wave</a:t>
            </a:r>
            <a:r>
              <a:rPr lang="pt-PT" dirty="0"/>
              <a:t> </a:t>
            </a:r>
            <a:r>
              <a:rPr lang="pt-PT" dirty="0" err="1"/>
              <a:t>transmitted</a:t>
            </a:r>
            <a:r>
              <a:rPr lang="pt-PT" dirty="0"/>
              <a:t> </a:t>
            </a:r>
            <a:r>
              <a:rPr lang="pt-PT" dirty="0" err="1"/>
              <a:t>by</a:t>
            </a:r>
            <a:r>
              <a:rPr lang="pt-PT" dirty="0"/>
              <a:t> </a:t>
            </a:r>
            <a:r>
              <a:rPr lang="pt-PT" dirty="0" err="1"/>
              <a:t>the</a:t>
            </a:r>
            <a:r>
              <a:rPr lang="pt-PT" dirty="0"/>
              <a:t> </a:t>
            </a:r>
            <a:r>
              <a:rPr lang="pt-PT" dirty="0" err="1"/>
              <a:t>antenna</a:t>
            </a:r>
            <a:r>
              <a:rPr lang="pt-PT" dirty="0"/>
              <a:t> </a:t>
            </a:r>
            <a:r>
              <a:rPr lang="pt-PT" dirty="0" err="1"/>
              <a:t>travels</a:t>
            </a:r>
            <a:r>
              <a:rPr lang="pt-PT" dirty="0"/>
              <a:t> </a:t>
            </a:r>
            <a:r>
              <a:rPr lang="pt-PT" dirty="0" err="1"/>
              <a:t>trough</a:t>
            </a:r>
            <a:r>
              <a:rPr lang="pt-PT" dirty="0"/>
              <a:t> </a:t>
            </a:r>
            <a:r>
              <a:rPr lang="pt-PT" dirty="0" err="1"/>
              <a:t>the</a:t>
            </a:r>
            <a:r>
              <a:rPr lang="pt-PT" dirty="0"/>
              <a:t> </a:t>
            </a:r>
            <a:r>
              <a:rPr lang="pt-PT" dirty="0" err="1"/>
              <a:t>medium</a:t>
            </a:r>
            <a:r>
              <a:rPr lang="pt-PT" dirty="0"/>
              <a:t> </a:t>
            </a:r>
            <a:r>
              <a:rPr lang="pt-PT" dirty="0" err="1"/>
              <a:t>until</a:t>
            </a:r>
            <a:r>
              <a:rPr lang="pt-PT" dirty="0"/>
              <a:t> some </a:t>
            </a:r>
            <a:r>
              <a:rPr lang="pt-PT" dirty="0" err="1"/>
              <a:t>of</a:t>
            </a:r>
            <a:r>
              <a:rPr lang="pt-PT" dirty="0"/>
              <a:t> </a:t>
            </a:r>
            <a:r>
              <a:rPr lang="pt-PT" dirty="0" err="1"/>
              <a:t>its</a:t>
            </a:r>
            <a:r>
              <a:rPr lang="pt-PT" dirty="0"/>
              <a:t> </a:t>
            </a:r>
            <a:r>
              <a:rPr lang="pt-PT" dirty="0" err="1"/>
              <a:t>energy</a:t>
            </a:r>
            <a:r>
              <a:rPr lang="pt-PT" dirty="0"/>
              <a:t> </a:t>
            </a:r>
            <a:r>
              <a:rPr lang="pt-PT" dirty="0" err="1"/>
              <a:t>is</a:t>
            </a:r>
            <a:r>
              <a:rPr lang="pt-PT" dirty="0"/>
              <a:t> </a:t>
            </a:r>
            <a:r>
              <a:rPr lang="pt-PT" dirty="0" err="1"/>
              <a:t>reflected</a:t>
            </a:r>
            <a:r>
              <a:rPr lang="pt-PT" dirty="0"/>
              <a:t> </a:t>
            </a:r>
            <a:r>
              <a:rPr lang="pt-PT" dirty="0" err="1"/>
              <a:t>by</a:t>
            </a:r>
            <a:r>
              <a:rPr lang="pt-PT" dirty="0"/>
              <a:t> </a:t>
            </a:r>
            <a:r>
              <a:rPr lang="pt-PT" dirty="0" err="1"/>
              <a:t>the</a:t>
            </a:r>
            <a:r>
              <a:rPr lang="pt-PT" dirty="0"/>
              <a:t> target. </a:t>
            </a:r>
            <a:r>
              <a:rPr lang="pt-PT" dirty="0" err="1"/>
              <a:t>Reflected</a:t>
            </a:r>
            <a:r>
              <a:rPr lang="pt-PT" dirty="0"/>
              <a:t> </a:t>
            </a:r>
            <a:r>
              <a:rPr lang="pt-PT" dirty="0" err="1"/>
              <a:t>wave</a:t>
            </a:r>
            <a:r>
              <a:rPr lang="pt-PT" dirty="0"/>
              <a:t> </a:t>
            </a:r>
            <a:r>
              <a:rPr lang="pt-PT" dirty="0" err="1"/>
              <a:t>is</a:t>
            </a:r>
            <a:r>
              <a:rPr lang="pt-PT" dirty="0"/>
              <a:t> </a:t>
            </a:r>
            <a:r>
              <a:rPr lang="pt-PT" dirty="0" err="1"/>
              <a:t>received</a:t>
            </a:r>
            <a:r>
              <a:rPr lang="pt-PT" dirty="0"/>
              <a:t> </a:t>
            </a:r>
            <a:r>
              <a:rPr lang="pt-PT" dirty="0" err="1"/>
              <a:t>by</a:t>
            </a:r>
            <a:r>
              <a:rPr lang="pt-PT" dirty="0"/>
              <a:t> </a:t>
            </a:r>
            <a:r>
              <a:rPr lang="pt-PT" dirty="0" err="1"/>
              <a:t>the</a:t>
            </a:r>
            <a:r>
              <a:rPr lang="pt-PT" dirty="0"/>
              <a:t> </a:t>
            </a:r>
            <a:r>
              <a:rPr lang="pt-PT" dirty="0" err="1"/>
              <a:t>antenna</a:t>
            </a:r>
            <a:r>
              <a:rPr lang="pt-PT" dirty="0"/>
              <a:t> </a:t>
            </a:r>
            <a:r>
              <a:rPr lang="pt-PT" dirty="0" err="1"/>
              <a:t>with</a:t>
            </a:r>
            <a:r>
              <a:rPr lang="pt-PT" dirty="0"/>
              <a:t> </a:t>
            </a:r>
            <a:r>
              <a:rPr lang="pt-PT" dirty="0" err="1"/>
              <a:t>phase</a:t>
            </a:r>
            <a:r>
              <a:rPr lang="pt-PT" dirty="0"/>
              <a:t>- -2jknd </a:t>
            </a:r>
          </a:p>
          <a:p>
            <a:pPr marL="0" indent="0">
              <a:buNone/>
            </a:pPr>
            <a:r>
              <a:rPr lang="pt-PT" dirty="0"/>
              <a:t>K=</a:t>
            </a:r>
            <a:r>
              <a:rPr lang="pt-PT" sz="1800" dirty="0">
                <a:solidFill>
                  <a:srgbClr val="000000"/>
                </a:solidFill>
              </a:rPr>
              <a:t> </a:t>
            </a:r>
            <a:r>
              <a:rPr lang="pt-PT" dirty="0"/>
              <a:t>2π/</a:t>
            </a:r>
            <a:r>
              <a:rPr lang="el-GR" dirty="0"/>
              <a:t>λ</a:t>
            </a:r>
            <a:r>
              <a:rPr lang="pt-PT" dirty="0"/>
              <a:t>     d= </a:t>
            </a:r>
            <a:r>
              <a:rPr lang="pt-PT" dirty="0" err="1"/>
              <a:t>distance</a:t>
            </a:r>
            <a:endParaRPr lang="pt-PT" dirty="0"/>
          </a:p>
          <a:p>
            <a:pPr marL="0" indent="0">
              <a:buNone/>
            </a:pPr>
            <a:r>
              <a:rPr lang="pt-PT" dirty="0"/>
              <a:t>N= </a:t>
            </a:r>
            <a:r>
              <a:rPr lang="pt-PT" dirty="0" err="1"/>
              <a:t>Refractive</a:t>
            </a:r>
            <a:r>
              <a:rPr lang="pt-PT" dirty="0"/>
              <a:t> </a:t>
            </a:r>
            <a:r>
              <a:rPr lang="pt-PT" dirty="0" err="1"/>
              <a:t>index</a:t>
            </a:r>
            <a:r>
              <a:rPr lang="pt-PT" dirty="0"/>
              <a:t> </a:t>
            </a:r>
            <a:r>
              <a:rPr lang="pt-PT" dirty="0" err="1"/>
              <a:t>of</a:t>
            </a:r>
            <a:r>
              <a:rPr lang="pt-PT" dirty="0"/>
              <a:t> </a:t>
            </a:r>
            <a:r>
              <a:rPr lang="pt-PT" dirty="0" err="1"/>
              <a:t>the</a:t>
            </a:r>
            <a:r>
              <a:rPr lang="pt-PT" dirty="0"/>
              <a:t> travelling </a:t>
            </a:r>
            <a:r>
              <a:rPr lang="pt-PT" dirty="0" err="1"/>
              <a:t>medium</a:t>
            </a:r>
            <a:endParaRPr lang="pt-PT" dirty="0"/>
          </a:p>
          <a:p>
            <a:r>
              <a:rPr lang="pt-PT" dirty="0" err="1"/>
              <a:t>This</a:t>
            </a:r>
            <a:r>
              <a:rPr lang="pt-PT" dirty="0"/>
              <a:t> </a:t>
            </a:r>
            <a:r>
              <a:rPr lang="pt-PT" dirty="0" err="1"/>
              <a:t>algorithm</a:t>
            </a:r>
            <a:r>
              <a:rPr lang="pt-PT" dirty="0"/>
              <a:t> </a:t>
            </a:r>
            <a:r>
              <a:rPr lang="pt-PT" dirty="0" err="1"/>
              <a:t>considers</a:t>
            </a:r>
            <a:r>
              <a:rPr lang="pt-PT" dirty="0"/>
              <a:t> a </a:t>
            </a:r>
            <a:r>
              <a:rPr lang="pt-PT" dirty="0" err="1"/>
              <a:t>search</a:t>
            </a:r>
            <a:r>
              <a:rPr lang="pt-PT" dirty="0"/>
              <a:t> </a:t>
            </a:r>
            <a:r>
              <a:rPr lang="pt-PT" dirty="0" err="1"/>
              <a:t>area</a:t>
            </a:r>
            <a:r>
              <a:rPr lang="pt-PT" dirty="0"/>
              <a:t>, </a:t>
            </a:r>
            <a:r>
              <a:rPr lang="pt-PT" dirty="0" err="1"/>
              <a:t>which</a:t>
            </a:r>
            <a:r>
              <a:rPr lang="pt-PT" dirty="0"/>
              <a:t> </a:t>
            </a:r>
            <a:r>
              <a:rPr lang="pt-PT" dirty="0" err="1"/>
              <a:t>it</a:t>
            </a:r>
            <a:r>
              <a:rPr lang="pt-PT" dirty="0"/>
              <a:t> </a:t>
            </a:r>
            <a:r>
              <a:rPr lang="pt-PT" dirty="0" err="1"/>
              <a:t>knows</a:t>
            </a:r>
            <a:r>
              <a:rPr lang="pt-PT" dirty="0"/>
              <a:t> </a:t>
            </a:r>
            <a:r>
              <a:rPr lang="pt-PT" dirty="0" err="1"/>
              <a:t>where</a:t>
            </a:r>
            <a:r>
              <a:rPr lang="pt-PT" dirty="0"/>
              <a:t> </a:t>
            </a:r>
            <a:r>
              <a:rPr lang="pt-PT" dirty="0" err="1"/>
              <a:t>the</a:t>
            </a:r>
            <a:r>
              <a:rPr lang="pt-PT" dirty="0"/>
              <a:t> target </a:t>
            </a:r>
            <a:r>
              <a:rPr lang="pt-PT" dirty="0" err="1"/>
              <a:t>is</a:t>
            </a:r>
            <a:r>
              <a:rPr lang="pt-PT" dirty="0"/>
              <a:t>, </a:t>
            </a:r>
            <a:r>
              <a:rPr lang="pt-PT" dirty="0" err="1"/>
              <a:t>each</a:t>
            </a:r>
            <a:r>
              <a:rPr lang="pt-PT" dirty="0"/>
              <a:t> </a:t>
            </a:r>
            <a:r>
              <a:rPr lang="pt-PT" dirty="0" err="1"/>
              <a:t>point</a:t>
            </a:r>
            <a:r>
              <a:rPr lang="pt-PT" dirty="0"/>
              <a:t> </a:t>
            </a:r>
            <a:r>
              <a:rPr lang="pt-PT" dirty="0" err="1"/>
              <a:t>of</a:t>
            </a:r>
            <a:r>
              <a:rPr lang="pt-PT" dirty="0"/>
              <a:t> </a:t>
            </a:r>
            <a:r>
              <a:rPr lang="pt-PT" dirty="0" err="1"/>
              <a:t>that</a:t>
            </a:r>
            <a:r>
              <a:rPr lang="pt-PT" dirty="0"/>
              <a:t> </a:t>
            </a:r>
            <a:r>
              <a:rPr lang="pt-PT" dirty="0" err="1"/>
              <a:t>area</a:t>
            </a:r>
            <a:r>
              <a:rPr lang="pt-PT" dirty="0"/>
              <a:t> </a:t>
            </a:r>
            <a:r>
              <a:rPr lang="pt-PT" dirty="0" err="1"/>
              <a:t>is</a:t>
            </a:r>
            <a:r>
              <a:rPr lang="pt-PT" dirty="0"/>
              <a:t> </a:t>
            </a:r>
            <a:r>
              <a:rPr lang="pt-PT" dirty="0" err="1"/>
              <a:t>considered</a:t>
            </a:r>
            <a:r>
              <a:rPr lang="pt-PT" dirty="0"/>
              <a:t> a </a:t>
            </a:r>
            <a:r>
              <a:rPr lang="pt-PT" dirty="0" err="1"/>
              <a:t>possible</a:t>
            </a:r>
            <a:r>
              <a:rPr lang="pt-PT" dirty="0"/>
              <a:t> </a:t>
            </a:r>
            <a:r>
              <a:rPr lang="pt-PT" dirty="0" err="1"/>
              <a:t>scatterer</a:t>
            </a:r>
            <a:r>
              <a:rPr lang="pt-PT" dirty="0"/>
              <a:t>. </a:t>
            </a:r>
            <a:r>
              <a:rPr lang="pt-PT" dirty="0" err="1"/>
              <a:t>When</a:t>
            </a:r>
            <a:r>
              <a:rPr lang="pt-PT" dirty="0"/>
              <a:t> </a:t>
            </a:r>
            <a:r>
              <a:rPr lang="pt-PT" dirty="0" err="1"/>
              <a:t>dscan</a:t>
            </a:r>
            <a:r>
              <a:rPr lang="pt-PT" dirty="0"/>
              <a:t>=</a:t>
            </a:r>
            <a:r>
              <a:rPr lang="pt-PT" dirty="0" err="1"/>
              <a:t>dtarget</a:t>
            </a:r>
            <a:r>
              <a:rPr lang="pt-PT" dirty="0"/>
              <a:t>- </a:t>
            </a:r>
            <a:r>
              <a:rPr lang="pt-PT" dirty="0" err="1"/>
              <a:t>it</a:t>
            </a:r>
            <a:r>
              <a:rPr lang="pt-PT" dirty="0"/>
              <a:t> </a:t>
            </a:r>
            <a:r>
              <a:rPr lang="pt-PT" dirty="0" err="1"/>
              <a:t>exists</a:t>
            </a:r>
            <a:r>
              <a:rPr lang="pt-PT" dirty="0"/>
              <a:t> a target </a:t>
            </a:r>
            <a:r>
              <a:rPr lang="pt-PT" dirty="0" err="1"/>
              <a:t>on</a:t>
            </a:r>
            <a:r>
              <a:rPr lang="pt-PT" dirty="0"/>
              <a:t> </a:t>
            </a:r>
            <a:r>
              <a:rPr lang="pt-PT" dirty="0" err="1"/>
              <a:t>that</a:t>
            </a:r>
            <a:r>
              <a:rPr lang="pt-PT" dirty="0"/>
              <a:t> </a:t>
            </a:r>
            <a:r>
              <a:rPr lang="pt-PT" dirty="0" err="1"/>
              <a:t>area</a:t>
            </a:r>
            <a:r>
              <a:rPr lang="pt-PT" dirty="0"/>
              <a:t>.</a:t>
            </a:r>
          </a:p>
          <a:p>
            <a:endParaRPr lang="pt-PT" dirty="0"/>
          </a:p>
          <a:p>
            <a:r>
              <a:rPr lang="pt-PT" dirty="0" err="1"/>
              <a:t>Each</a:t>
            </a:r>
            <a:r>
              <a:rPr lang="pt-PT" dirty="0"/>
              <a:t> target </a:t>
            </a:r>
            <a:r>
              <a:rPr lang="pt-PT" dirty="0" err="1"/>
              <a:t>has</a:t>
            </a:r>
            <a:r>
              <a:rPr lang="pt-PT" dirty="0"/>
              <a:t> “</a:t>
            </a:r>
            <a:r>
              <a:rPr lang="pt-PT" dirty="0" err="1"/>
              <a:t>tailing”Effect</a:t>
            </a:r>
            <a:r>
              <a:rPr lang="pt-PT" dirty="0"/>
              <a:t> –”espalhamento do objeto”- uma cauda</a:t>
            </a:r>
          </a:p>
        </p:txBody>
      </p:sp>
    </p:spTree>
    <p:extLst>
      <p:ext uri="{BB962C8B-B14F-4D97-AF65-F5344CB8AC3E}">
        <p14:creationId xmlns:p14="http://schemas.microsoft.com/office/powerpoint/2010/main" val="224011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Tese sénica</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14787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pPr algn="l"/>
            <a:r>
              <a:rPr lang="pt-PT" dirty="0"/>
              <a:t>SDR-que consiste num sistema de comunicações rádio onde as</a:t>
            </a:r>
          </a:p>
          <a:p>
            <a:pPr marL="0" indent="0" algn="l">
              <a:buNone/>
            </a:pPr>
            <a:r>
              <a:rPr lang="pt-PT" dirty="0"/>
              <a:t>funções que seriam definidas por componentes físicos (hardware), são agora definidas</a:t>
            </a:r>
          </a:p>
          <a:p>
            <a:pPr marL="0" indent="0" algn="l">
              <a:buNone/>
            </a:pPr>
            <a:r>
              <a:rPr lang="pt-PT" dirty="0"/>
              <a:t>por software </a:t>
            </a:r>
          </a:p>
          <a:p>
            <a:pPr marL="0" indent="0" algn="l">
              <a:buNone/>
            </a:pPr>
            <a:r>
              <a:rPr lang="pt-PT" dirty="0"/>
              <a:t> Iluminador de Oportunidade- Sinal a utilizar (terrestres ou espaciais).</a:t>
            </a:r>
          </a:p>
          <a:p>
            <a:r>
              <a:rPr lang="pt-PT" dirty="0"/>
              <a:t>Diferenças entre DAB, FM,SFN, vantagens,…</a:t>
            </a:r>
          </a:p>
          <a:p>
            <a:r>
              <a:rPr lang="pt-PT" dirty="0"/>
              <a:t>SFN- menor confiança</a:t>
            </a:r>
          </a:p>
          <a:p>
            <a:r>
              <a:rPr lang="pt-PT" dirty="0" err="1"/>
              <a:t>Github</a:t>
            </a:r>
            <a:r>
              <a:rPr lang="pt-PT" dirty="0"/>
              <a:t> com bastante informação, MATLAB, DVBT na zona de lisboa e setúbal.</a:t>
            </a:r>
          </a:p>
          <a:p>
            <a:r>
              <a:rPr lang="pt-PT" dirty="0"/>
              <a:t>Detetar alvos a grandes distâncias –sinais </a:t>
            </a:r>
          </a:p>
          <a:p>
            <a:pPr marL="0" indent="0">
              <a:buNone/>
            </a:pPr>
            <a:r>
              <a:rPr lang="pt-PT" dirty="0"/>
              <a:t> elevada potência-VHF/UHF</a:t>
            </a:r>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339471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7841FE2-37BD-40B3-9739-61BE9A4DA0B5}"/>
              </a:ext>
            </a:extLst>
          </p:cNvPr>
          <p:cNvSpPr>
            <a:spLocks noGrp="1"/>
          </p:cNvSpPr>
          <p:nvPr>
            <p:ph idx="1"/>
          </p:nvPr>
        </p:nvSpPr>
        <p:spPr>
          <a:xfrm>
            <a:off x="838200" y="166977"/>
            <a:ext cx="10515600" cy="6009986"/>
          </a:xfrm>
        </p:spPr>
        <p:txBody>
          <a:bodyPr>
            <a:normAutofit fontScale="92500" lnSpcReduction="10000"/>
          </a:bodyPr>
          <a:lstStyle/>
          <a:p>
            <a:r>
              <a:rPr lang="pt-PT" dirty="0"/>
              <a:t>Cross-</a:t>
            </a:r>
            <a:r>
              <a:rPr lang="pt-PT" dirty="0" err="1"/>
              <a:t>correlation</a:t>
            </a:r>
            <a:r>
              <a:rPr lang="pt-PT" dirty="0"/>
              <a:t>- diferença entre o sinal direto do iluminador de oportunidade e o sinal refletido no alvo em função do </a:t>
            </a:r>
            <a:r>
              <a:rPr lang="pt-PT" dirty="0" err="1"/>
              <a:t>delay</a:t>
            </a:r>
            <a:r>
              <a:rPr lang="pt-PT" dirty="0"/>
              <a:t> time ou </a:t>
            </a:r>
            <a:r>
              <a:rPr lang="pt-PT" dirty="0" err="1"/>
              <a:t>bistatic</a:t>
            </a:r>
            <a:r>
              <a:rPr lang="pt-PT" dirty="0"/>
              <a:t> range e o desvio de doppler.</a:t>
            </a:r>
          </a:p>
          <a:p>
            <a:r>
              <a:rPr lang="pt-PT" dirty="0"/>
              <a:t>ISAR- radar estático, alvo em movimento.</a:t>
            </a:r>
          </a:p>
          <a:p>
            <a:r>
              <a:rPr lang="pt-PT" dirty="0"/>
              <a:t>DVB-T dos melhores iluminadores de oportunidade, maior largura de banda.</a:t>
            </a:r>
          </a:p>
          <a:p>
            <a:r>
              <a:rPr lang="pt-PT" dirty="0"/>
              <a:t>Diagrama de blocos do ISAR.</a:t>
            </a:r>
          </a:p>
          <a:p>
            <a:r>
              <a:rPr lang="pt-PT" dirty="0"/>
              <a:t>Capítulo 4 importante- processamento sinal</a:t>
            </a:r>
          </a:p>
          <a:p>
            <a:r>
              <a:rPr lang="pt-PT" dirty="0"/>
              <a:t>Simulação de antenas- </a:t>
            </a:r>
            <a:r>
              <a:rPr lang="pt-PT" dirty="0" err="1"/>
              <a:t>toolbox</a:t>
            </a:r>
            <a:r>
              <a:rPr lang="pt-PT" dirty="0"/>
              <a:t> </a:t>
            </a:r>
            <a:r>
              <a:rPr lang="pt-PT" dirty="0" err="1"/>
              <a:t>antenna</a:t>
            </a:r>
            <a:r>
              <a:rPr lang="pt-PT" dirty="0"/>
              <a:t> designer</a:t>
            </a:r>
          </a:p>
          <a:p>
            <a:r>
              <a:rPr lang="pt-PT" dirty="0"/>
              <a:t>Se existirem mais Doppler </a:t>
            </a:r>
            <a:r>
              <a:rPr lang="pt-PT" dirty="0" err="1"/>
              <a:t>cells</a:t>
            </a:r>
            <a:r>
              <a:rPr lang="pt-PT" dirty="0"/>
              <a:t> a </a:t>
            </a:r>
            <a:r>
              <a:rPr lang="pt-PT" dirty="0" err="1"/>
              <a:t>Direct</a:t>
            </a:r>
            <a:r>
              <a:rPr lang="pt-PT" dirty="0"/>
              <a:t> FFT é mais eficiente,</a:t>
            </a:r>
          </a:p>
          <a:p>
            <a:r>
              <a:rPr lang="pt-PT" dirty="0"/>
              <a:t>enquanto se o contrário se verificar, a </a:t>
            </a:r>
            <a:r>
              <a:rPr lang="pt-PT" dirty="0" err="1"/>
              <a:t>Correlation</a:t>
            </a:r>
            <a:r>
              <a:rPr lang="pt-PT" dirty="0"/>
              <a:t> FFT torna-se mais eficiente.</a:t>
            </a:r>
          </a:p>
          <a:p>
            <a:r>
              <a:rPr lang="pt-PT" dirty="0"/>
              <a:t>(4.3) –Cálculo da 2D-CCF com </a:t>
            </a:r>
            <a:r>
              <a:rPr lang="pt-PT" dirty="0" err="1"/>
              <a:t>bi-static</a:t>
            </a:r>
            <a:r>
              <a:rPr lang="pt-PT" dirty="0"/>
              <a:t> range, cross </a:t>
            </a:r>
            <a:r>
              <a:rPr lang="pt-PT" dirty="0" err="1"/>
              <a:t>correlation</a:t>
            </a:r>
            <a:r>
              <a:rPr lang="pt-PT" dirty="0"/>
              <a:t> e doppler, mas muito pesada para computador. – 3 soluções- DIRECT FFT, CORRELATION FFT, BATCHES ALGORITHM</a:t>
            </a:r>
          </a:p>
        </p:txBody>
      </p:sp>
    </p:spTree>
    <p:extLst>
      <p:ext uri="{BB962C8B-B14F-4D97-AF65-F5344CB8AC3E}">
        <p14:creationId xmlns:p14="http://schemas.microsoft.com/office/powerpoint/2010/main" val="934156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A56AFDE-9ED7-4ACE-A2F1-0B370D836D53}"/>
              </a:ext>
            </a:extLst>
          </p:cNvPr>
          <p:cNvSpPr>
            <a:spLocks noGrp="1"/>
          </p:cNvSpPr>
          <p:nvPr>
            <p:ph idx="1"/>
          </p:nvPr>
        </p:nvSpPr>
        <p:spPr>
          <a:xfrm>
            <a:off x="838200" y="397565"/>
            <a:ext cx="10515600" cy="5779398"/>
          </a:xfrm>
        </p:spPr>
        <p:txBody>
          <a:bodyPr/>
          <a:lstStyle/>
          <a:p>
            <a:r>
              <a:rPr lang="pt-PT" dirty="0" err="1"/>
              <a:t>Direct</a:t>
            </a:r>
            <a:r>
              <a:rPr lang="pt-PT" dirty="0"/>
              <a:t> FFT e </a:t>
            </a:r>
            <a:r>
              <a:rPr lang="pt-PT" dirty="0" err="1"/>
              <a:t>correlation</a:t>
            </a:r>
            <a:r>
              <a:rPr lang="pt-PT" dirty="0"/>
              <a:t> FFT-mais eficientes que o cálculo da 2D-CCF- mas dependem de range ou doppler </a:t>
            </a:r>
            <a:r>
              <a:rPr lang="pt-PT" dirty="0" err="1"/>
              <a:t>cells</a:t>
            </a:r>
            <a:r>
              <a:rPr lang="pt-PT" dirty="0"/>
              <a:t>. E ainda muito </a:t>
            </a:r>
            <a:r>
              <a:rPr lang="pt-PT" dirty="0" err="1"/>
              <a:t>pesadas.-otimizam</a:t>
            </a:r>
            <a:r>
              <a:rPr lang="pt-PT" dirty="0"/>
              <a:t> o cálculo ao longo de uma dimensão.</a:t>
            </a:r>
          </a:p>
          <a:p>
            <a:r>
              <a:rPr lang="pt-PT" dirty="0" err="1"/>
              <a:t>Batches</a:t>
            </a:r>
            <a:r>
              <a:rPr lang="pt-PT" dirty="0"/>
              <a:t> </a:t>
            </a:r>
            <a:r>
              <a:rPr lang="pt-PT" dirty="0" err="1"/>
              <a:t>algorithm</a:t>
            </a:r>
            <a:r>
              <a:rPr lang="pt-PT" dirty="0"/>
              <a:t> o melhor, mais leve, pequena perda de </a:t>
            </a:r>
            <a:r>
              <a:rPr lang="pt-PT" dirty="0" err="1"/>
              <a:t>SNR.Divisão</a:t>
            </a:r>
            <a:r>
              <a:rPr lang="pt-PT" dirty="0"/>
              <a:t> do sinal direto e o refletido em segmentos (</a:t>
            </a:r>
            <a:r>
              <a:rPr lang="pt-PT" dirty="0" err="1"/>
              <a:t>batches</a:t>
            </a:r>
            <a:r>
              <a:rPr lang="pt-PT" dirty="0"/>
              <a:t>).</a:t>
            </a:r>
          </a:p>
          <a:p>
            <a:r>
              <a:rPr lang="pt-PT" dirty="0"/>
              <a:t>Função de ambiguidade permite analisar as propriedades do sinal.</a:t>
            </a:r>
          </a:p>
          <a:p>
            <a:r>
              <a:rPr lang="pt-PT" dirty="0"/>
              <a:t>Quanto maior o tempo de integração e maior o nº de </a:t>
            </a:r>
            <a:r>
              <a:rPr lang="pt-PT" dirty="0" err="1"/>
              <a:t>amostras,melhor</a:t>
            </a:r>
            <a:r>
              <a:rPr lang="pt-PT" dirty="0"/>
              <a:t> a relação </a:t>
            </a:r>
            <a:r>
              <a:rPr lang="pt-PT"/>
              <a:t>sinal ruído.</a:t>
            </a:r>
            <a:endParaRPr lang="pt-PT" dirty="0"/>
          </a:p>
        </p:txBody>
      </p:sp>
    </p:spTree>
    <p:extLst>
      <p:ext uri="{BB962C8B-B14F-4D97-AF65-F5344CB8AC3E}">
        <p14:creationId xmlns:p14="http://schemas.microsoft.com/office/powerpoint/2010/main" val="777131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NimbusRomNo9L-Regu"/>
              </a:rPr>
              <a:t>Passive Radar Imaging Using DVB-S2 2017 </a:t>
            </a:r>
            <a:r>
              <a:rPr lang="en-US" sz="1800" dirty="0">
                <a:latin typeface="NimbusRomNo9L-Regu"/>
              </a:rPr>
              <a:t>IEEE</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r>
              <a:rPr lang="pt-PT" sz="1800" b="0" i="0" u="none" strike="noStrike" baseline="0" dirty="0">
                <a:solidFill>
                  <a:srgbClr val="000000"/>
                </a:solidFill>
                <a:latin typeface="Arial" panose="020B0604020202020204" pitchFamily="34" charset="0"/>
              </a:rPr>
              <a:t> </a:t>
            </a:r>
            <a:r>
              <a:rPr lang="pt-PT" sz="1800" b="0" i="0" u="none" strike="noStrike" baseline="0" dirty="0">
                <a:latin typeface="NimbusRomNo9L-Regu"/>
              </a:rPr>
              <a:t>Stefan </a:t>
            </a:r>
            <a:r>
              <a:rPr lang="pt-PT" sz="1800" b="0" i="0" u="none" strike="noStrike" baseline="0" dirty="0" err="1">
                <a:latin typeface="NimbusRomNo9L-Regu"/>
              </a:rPr>
              <a:t>Brisken</a:t>
            </a:r>
            <a:r>
              <a:rPr lang="pt-PT" sz="1800" b="0" i="0" u="none" strike="noStrike" baseline="0" dirty="0">
                <a:latin typeface="NimbusRomNo9L-Regu"/>
              </a:rPr>
              <a:t>, Matteo </a:t>
            </a:r>
            <a:r>
              <a:rPr lang="pt-PT" sz="1800" b="0" i="0" u="none" strike="noStrike" baseline="0" dirty="0" err="1">
                <a:latin typeface="NimbusRomNo9L-Regu"/>
              </a:rPr>
              <a:t>Moscadelli</a:t>
            </a:r>
            <a:r>
              <a:rPr lang="pt-PT" sz="1800" b="0" i="0" u="none" strike="noStrike" baseline="0" dirty="0">
                <a:latin typeface="NimbusRomNo9L-Regu"/>
              </a:rPr>
              <a:t>, </a:t>
            </a:r>
            <a:r>
              <a:rPr lang="pt-PT" sz="1800" b="0" i="0" u="none" strike="noStrike" baseline="0" dirty="0" err="1">
                <a:latin typeface="NimbusRomNo9L-Regu"/>
              </a:rPr>
              <a:t>Viktor</a:t>
            </a:r>
            <a:r>
              <a:rPr lang="pt-PT" sz="1800" b="0" i="0" u="none" strike="noStrike" baseline="0" dirty="0">
                <a:latin typeface="NimbusRomNo9L-Regu"/>
              </a:rPr>
              <a:t> </a:t>
            </a:r>
            <a:r>
              <a:rPr lang="pt-PT" sz="1800" b="0" i="0" u="none" strike="noStrike" baseline="0" dirty="0" err="1">
                <a:latin typeface="NimbusRomNo9L-Regu"/>
              </a:rPr>
              <a:t>Seidel</a:t>
            </a:r>
            <a:r>
              <a:rPr lang="pt-PT" sz="1800" b="0" i="0" u="none" strike="noStrike" baseline="0" dirty="0">
                <a:latin typeface="NimbusRomNo9L-Regu"/>
              </a:rPr>
              <a:t> </a:t>
            </a:r>
            <a:r>
              <a:rPr lang="pt-PT" sz="1800" b="0" i="0" u="none" strike="noStrike" baseline="0" dirty="0" err="1">
                <a:latin typeface="NimbusRomNo9L-Regu"/>
              </a:rPr>
              <a:t>and</a:t>
            </a:r>
            <a:r>
              <a:rPr lang="pt-PT" sz="1800" b="0" i="0" u="none" strike="noStrike" baseline="0" dirty="0">
                <a:latin typeface="NimbusRomNo9L-Regu"/>
              </a:rPr>
              <a:t> </a:t>
            </a:r>
            <a:r>
              <a:rPr lang="pt-PT" sz="1800" b="0" i="0" u="none" strike="noStrike" baseline="0" dirty="0" err="1">
                <a:latin typeface="NimbusRomNo9L-Regu"/>
              </a:rPr>
              <a:t>Christoph</a:t>
            </a:r>
            <a:r>
              <a:rPr lang="pt-PT" sz="1800" b="0" i="0" u="none" strike="noStrike" baseline="0" dirty="0">
                <a:latin typeface="NimbusRomNo9L-Regu"/>
              </a:rPr>
              <a:t> </a:t>
            </a:r>
            <a:r>
              <a:rPr lang="pt-PT" sz="1800" b="0" i="0" u="none" strike="noStrike" baseline="0" dirty="0" err="1">
                <a:latin typeface="NimbusRomNo9L-Regu"/>
              </a:rPr>
              <a:t>Schwark</a:t>
            </a:r>
            <a:r>
              <a:rPr lang="pt-PT" sz="1800" b="0" i="0" u="none" strike="noStrike" baseline="0" dirty="0">
                <a:solidFill>
                  <a:srgbClr val="000000"/>
                </a:solidFill>
                <a:latin typeface="Arial" panose="020B0604020202020204" pitchFamily="34" charset="0"/>
              </a:rPr>
              <a:t>	</a:t>
            </a:r>
          </a:p>
          <a:p>
            <a:pPr algn="l"/>
            <a:endParaRPr lang="pt-PT" sz="3200" dirty="0">
              <a:solidFill>
                <a:srgbClr val="FEFFFF"/>
              </a:solidFill>
            </a:endParaRPr>
          </a:p>
        </p:txBody>
      </p:sp>
    </p:spTree>
    <p:extLst>
      <p:ext uri="{BB962C8B-B14F-4D97-AF65-F5344CB8AC3E}">
        <p14:creationId xmlns:p14="http://schemas.microsoft.com/office/powerpoint/2010/main" val="1267986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lnSpcReduction="10000"/>
          </a:bodyPr>
          <a:lstStyle/>
          <a:p>
            <a:r>
              <a:rPr lang="pt-PT" dirty="0" err="1"/>
              <a:t>Utilization</a:t>
            </a:r>
            <a:r>
              <a:rPr lang="pt-PT" dirty="0"/>
              <a:t> </a:t>
            </a:r>
            <a:r>
              <a:rPr lang="pt-PT" dirty="0" err="1"/>
              <a:t>of</a:t>
            </a:r>
            <a:r>
              <a:rPr lang="pt-PT" dirty="0"/>
              <a:t> DVB-S </a:t>
            </a:r>
            <a:r>
              <a:rPr lang="pt-PT" dirty="0" err="1"/>
              <a:t>and</a:t>
            </a:r>
            <a:r>
              <a:rPr lang="pt-PT" dirty="0"/>
              <a:t> DVB-S2 as </a:t>
            </a:r>
            <a:r>
              <a:rPr lang="pt-PT" dirty="0" err="1"/>
              <a:t>iluminator</a:t>
            </a:r>
            <a:r>
              <a:rPr lang="pt-PT" dirty="0"/>
              <a:t> </a:t>
            </a:r>
            <a:r>
              <a:rPr lang="pt-PT" dirty="0" err="1"/>
              <a:t>of</a:t>
            </a:r>
            <a:r>
              <a:rPr lang="pt-PT" dirty="0"/>
              <a:t> </a:t>
            </a:r>
            <a:r>
              <a:rPr lang="pt-PT" dirty="0" err="1"/>
              <a:t>opportunity</a:t>
            </a:r>
            <a:r>
              <a:rPr lang="pt-PT" dirty="0"/>
              <a:t>, for SAR </a:t>
            </a:r>
            <a:r>
              <a:rPr lang="pt-PT" dirty="0" err="1"/>
              <a:t>and</a:t>
            </a:r>
            <a:r>
              <a:rPr lang="pt-PT" dirty="0"/>
              <a:t> ISAR </a:t>
            </a:r>
            <a:r>
              <a:rPr lang="pt-PT" dirty="0" err="1"/>
              <a:t>imaging</a:t>
            </a:r>
            <a:r>
              <a:rPr lang="pt-PT" dirty="0"/>
              <a:t>. </a:t>
            </a:r>
            <a:r>
              <a:rPr lang="pt-PT" dirty="0" err="1"/>
              <a:t>Implication</a:t>
            </a:r>
            <a:r>
              <a:rPr lang="pt-PT" dirty="0"/>
              <a:t> </a:t>
            </a:r>
            <a:r>
              <a:rPr lang="pt-PT" dirty="0" err="1"/>
              <a:t>on</a:t>
            </a:r>
            <a:r>
              <a:rPr lang="pt-PT" dirty="0"/>
              <a:t> </a:t>
            </a:r>
            <a:r>
              <a:rPr lang="pt-PT" dirty="0" err="1"/>
              <a:t>signal</a:t>
            </a:r>
            <a:r>
              <a:rPr lang="pt-PT" dirty="0"/>
              <a:t> </a:t>
            </a:r>
            <a:r>
              <a:rPr lang="pt-PT" dirty="0" err="1"/>
              <a:t>processing</a:t>
            </a:r>
            <a:r>
              <a:rPr lang="pt-PT" dirty="0"/>
              <a:t>.</a:t>
            </a:r>
          </a:p>
          <a:p>
            <a:r>
              <a:rPr lang="pt-PT" dirty="0"/>
              <a:t>Elevada largura de banda necessária para uma resolução </a:t>
            </a:r>
            <a:r>
              <a:rPr lang="pt-PT" dirty="0" err="1"/>
              <a:t>aceitável.Por</a:t>
            </a:r>
            <a:r>
              <a:rPr lang="pt-PT" dirty="0"/>
              <a:t> isso poucos iluminadores de oportunidade são utilizados para SAR/ISAR.</a:t>
            </a:r>
          </a:p>
          <a:p>
            <a:r>
              <a:rPr lang="pt-PT" dirty="0"/>
              <a:t>DVBT BW- 8Mhz-permite uma resolução de 37.5m</a:t>
            </a:r>
          </a:p>
          <a:p>
            <a:r>
              <a:rPr lang="pt-PT" dirty="0"/>
              <a:t>Primeiras imagens com DVB-T para imagem range-doppler [1].</a:t>
            </a:r>
          </a:p>
          <a:p>
            <a:r>
              <a:rPr lang="pt-PT" dirty="0"/>
              <a:t>DVB-S canais (transponders) – BW 32Mhz- frequência central entre 10.7 GHZ e 12.75 GHZ. O que faz com que range e cross-range </a:t>
            </a:r>
            <a:r>
              <a:rPr lang="pt-PT" dirty="0" err="1"/>
              <a:t>resolution</a:t>
            </a:r>
            <a:r>
              <a:rPr lang="pt-PT" dirty="0"/>
              <a:t> sejam melhores que DVBT.</a:t>
            </a:r>
          </a:p>
          <a:p>
            <a:r>
              <a:rPr lang="pt-PT" dirty="0"/>
              <a:t>Além disto, o espetro DVB-S tem muitos transponders ,até nos sítios menos </a:t>
            </a:r>
            <a:r>
              <a:rPr lang="pt-PT" dirty="0" err="1"/>
              <a:t>habitados,e</a:t>
            </a:r>
            <a:r>
              <a:rPr lang="pt-PT" dirty="0"/>
              <a:t> ao contrário do DVBT, a densidade de potência não varia significativamente para diferentes elevações dentro da atmosfera.</a:t>
            </a:r>
          </a:p>
          <a:p>
            <a:pPr marL="0" indent="0">
              <a:buNone/>
            </a:pPr>
            <a:endParaRPr lang="pt-PT" dirty="0"/>
          </a:p>
          <a:p>
            <a:pPr marL="0" indent="0">
              <a:buNone/>
            </a:pPr>
            <a:endParaRPr lang="pt-PT" dirty="0"/>
          </a:p>
          <a:p>
            <a:pPr marL="0" indent="0">
              <a:buNone/>
            </a:pPr>
            <a:endParaRPr lang="pt-PT" dirty="0"/>
          </a:p>
          <a:p>
            <a:pPr marL="0" indent="0">
              <a:buNone/>
            </a:pPr>
            <a:endParaRPr lang="pt-PT" dirty="0"/>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309608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lnSpcReduction="10000"/>
          </a:bodyPr>
          <a:lstStyle/>
          <a:p>
            <a:r>
              <a:rPr lang="pt-PT" dirty="0"/>
              <a:t>O problema é que a densidade de potência na superfície da Terra é tipicamente mais baixa para DVB-S limitando a operação de DVB-S ISAR. Primeira experiência Radar passivo DVB-S [3].</a:t>
            </a:r>
          </a:p>
          <a:p>
            <a:r>
              <a:rPr lang="pt-PT" dirty="0"/>
              <a:t>[4] propriedades do sinal.</a:t>
            </a:r>
          </a:p>
          <a:p>
            <a:r>
              <a:rPr lang="pt-PT" dirty="0"/>
              <a:t>Os dados do satélite (um transponder) são arranjados numa sequência PLFRAMES. Na forma:</a:t>
            </a:r>
          </a:p>
          <a:p>
            <a:r>
              <a:rPr lang="pt-PT" dirty="0" err="1"/>
              <a:t>Código:PLHEADER</a:t>
            </a:r>
            <a:r>
              <a:rPr lang="pt-PT" dirty="0"/>
              <a:t>(sem alteração, tem sempre o mesmo código digital, é repetido várias vezes)-PLFRAME( baralhado com um código).</a:t>
            </a:r>
          </a:p>
          <a:p>
            <a:pPr algn="l"/>
            <a:r>
              <a:rPr lang="pt-PT" dirty="0"/>
              <a:t>Depois existe a modulação do sinal </a:t>
            </a:r>
            <a:r>
              <a:rPr lang="pt-PT" dirty="0" err="1"/>
              <a:t>digital:QPSK</a:t>
            </a:r>
            <a:r>
              <a:rPr lang="pt-PT" dirty="0"/>
              <a:t>-, 8PSK-, 16APSK ou 32 APSK.</a:t>
            </a:r>
          </a:p>
          <a:p>
            <a:r>
              <a:rPr lang="pt-PT" dirty="0"/>
              <a:t>Depois um filtro cosseno muda o espetro- ficando com BW 30-40MHZ (1).</a:t>
            </a:r>
          </a:p>
          <a:p>
            <a:r>
              <a:rPr lang="pt-PT" dirty="0"/>
              <a:t>Depois o sinal é convertido para a </a:t>
            </a:r>
            <a:r>
              <a:rPr lang="pt-PT" dirty="0" err="1"/>
              <a:t>carrier</a:t>
            </a:r>
            <a:r>
              <a:rPr lang="pt-PT" dirty="0"/>
              <a:t> </a:t>
            </a:r>
            <a:r>
              <a:rPr lang="pt-PT" dirty="0" err="1"/>
              <a:t>frequency</a:t>
            </a:r>
            <a:r>
              <a:rPr lang="pt-PT" dirty="0"/>
              <a:t> – com um </a:t>
            </a:r>
            <a:r>
              <a:rPr lang="pt-PT" dirty="0" err="1"/>
              <a:t>peak</a:t>
            </a:r>
            <a:r>
              <a:rPr lang="pt-PT" dirty="0"/>
              <a:t> EIRP de 53 </a:t>
            </a:r>
            <a:r>
              <a:rPr lang="pt-PT" dirty="0" err="1"/>
              <a:t>dbw</a:t>
            </a:r>
            <a:r>
              <a:rPr lang="pt-PT" dirty="0"/>
              <a:t>.</a:t>
            </a:r>
          </a:p>
          <a:p>
            <a:pPr marL="0" indent="0">
              <a:buNone/>
            </a:pPr>
            <a:endParaRPr lang="pt-PT" dirty="0"/>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4176303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r>
              <a:rPr lang="pt-PT" dirty="0"/>
              <a:t>Resolução em distância (2)- recetor </a:t>
            </a:r>
            <a:r>
              <a:rPr lang="pt-PT" dirty="0" err="1"/>
              <a:t>bistático</a:t>
            </a:r>
            <a:r>
              <a:rPr lang="pt-PT" dirty="0"/>
              <a:t>.</a:t>
            </a:r>
          </a:p>
          <a:p>
            <a:r>
              <a:rPr lang="pt-PT" dirty="0"/>
              <a:t>Na Europa satélites geoestacionários têm uma elevação de cerca de 30º, por isso para um recetor no chão o angulo </a:t>
            </a:r>
            <a:r>
              <a:rPr lang="pt-PT" dirty="0" err="1"/>
              <a:t>bistático</a:t>
            </a:r>
            <a:r>
              <a:rPr lang="pt-PT" dirty="0"/>
              <a:t> mínimo é também 30º(ângulo entre transmissor e recetor visto do alvo). Resolução em distancia com estes valores =4.9m.Enquanto que para o mesmo ângulo </a:t>
            </a:r>
            <a:r>
              <a:rPr lang="pt-PT" dirty="0" err="1"/>
              <a:t>bistático</a:t>
            </a:r>
            <a:r>
              <a:rPr lang="pt-PT" dirty="0"/>
              <a:t> usando um canal com 8MHZ BW- temos uma resolução de 19.4m para DVBT.</a:t>
            </a:r>
          </a:p>
          <a:p>
            <a:r>
              <a:rPr lang="pt-PT" dirty="0"/>
              <a:t>Exemplo para o transponder Astra 19.2º- transmite entre 10.7-12.75 GHZ. BW do espetro 4-8 MHZ. Permite processar o sinal de múltiplos transponders com 2GHZ BW.</a:t>
            </a:r>
          </a:p>
          <a:p>
            <a:r>
              <a:rPr lang="pt-PT" dirty="0" err="1"/>
              <a:t>Resoluçaõ</a:t>
            </a:r>
            <a:r>
              <a:rPr lang="pt-PT" dirty="0"/>
              <a:t> em </a:t>
            </a:r>
            <a:r>
              <a:rPr lang="pt-PT" dirty="0" err="1"/>
              <a:t>dopller</a:t>
            </a:r>
            <a:r>
              <a:rPr lang="pt-PT" dirty="0"/>
              <a:t> ou cross range é expectável ser 10-15 vezes maior do que DVBT para o mesmo ângulo de integração.</a:t>
            </a:r>
          </a:p>
          <a:p>
            <a:r>
              <a:rPr lang="pt-PT" dirty="0"/>
              <a:t>Distância de não ambiguidade: Para QPSK- 336 KM. 8PSK- 221 KM.</a:t>
            </a:r>
          </a:p>
          <a:p>
            <a:endParaRPr lang="pt-PT" dirty="0"/>
          </a:p>
          <a:p>
            <a:pPr marL="0" indent="0" algn="l">
              <a:buNone/>
            </a:pPr>
            <a:endParaRPr lang="pt-PT" sz="1800" i="1" dirty="0">
              <a:latin typeface="LMRoman12-Italic"/>
            </a:endParaRPr>
          </a:p>
        </p:txBody>
      </p:sp>
    </p:spTree>
    <p:extLst>
      <p:ext uri="{BB962C8B-B14F-4D97-AF65-F5344CB8AC3E}">
        <p14:creationId xmlns:p14="http://schemas.microsoft.com/office/powerpoint/2010/main" val="132575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Times-Roman"/>
              </a:rPr>
              <a:t>Experimental Results of Passive SAR Imaging</a:t>
            </a:r>
            <a:br>
              <a:rPr lang="en-US" sz="1800" b="0" i="0" u="none" strike="noStrike" baseline="0" dirty="0">
                <a:latin typeface="Times-Roman"/>
              </a:rPr>
            </a:br>
            <a:r>
              <a:rPr lang="en-US" sz="1800" b="0" i="0" u="none" strike="noStrike" baseline="0" dirty="0">
                <a:latin typeface="Times-Roman"/>
              </a:rPr>
              <a:t>Using DVB-T Illuminators of Opportunity</a:t>
            </a:r>
            <a:br>
              <a:rPr lang="en-US" sz="1800" b="0" i="0" u="none" strike="noStrike" baseline="0" dirty="0">
                <a:latin typeface="Times-Roman"/>
              </a:rPr>
            </a:br>
            <a:br>
              <a:rPr lang="en-US" sz="1800" b="0" i="0" u="none" strike="noStrike" baseline="0" dirty="0">
                <a:latin typeface="Times-Roman"/>
              </a:rPr>
            </a:br>
            <a:br>
              <a:rPr lang="en-US" sz="1800" b="0" i="0" u="none" strike="noStrike" baseline="0" dirty="0">
                <a:latin typeface="Times-Roman"/>
              </a:rPr>
            </a:br>
            <a:r>
              <a:rPr lang="en-US" sz="1800" b="0" i="0" u="none" strike="noStrike" baseline="0" dirty="0">
                <a:latin typeface="Times-Roman"/>
              </a:rPr>
              <a:t>IEEE GEOSCIENCE AND REMOTE SENSING LETTERS, VOL. 13, NO. 8, AUGUST 2016</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err="1">
                <a:latin typeface="Times-Roman"/>
              </a:rPr>
              <a:t>Damian</a:t>
            </a:r>
            <a:r>
              <a:rPr lang="pt-PT" sz="1800" b="0" i="0" u="none" strike="noStrike" baseline="0" dirty="0">
                <a:latin typeface="Times-Roman"/>
              </a:rPr>
              <a:t> </a:t>
            </a:r>
            <a:r>
              <a:rPr lang="pt-PT" sz="1800" b="0" i="0" u="none" strike="noStrike" baseline="0" dirty="0" err="1">
                <a:latin typeface="Times-Roman"/>
              </a:rPr>
              <a:t>Gromek</a:t>
            </a:r>
            <a:r>
              <a:rPr lang="pt-PT" sz="1800" b="0" i="0" u="none" strike="noStrike" baseline="0" dirty="0">
                <a:latin typeface="Times-Roman"/>
              </a:rPr>
              <a:t>, </a:t>
            </a:r>
            <a:r>
              <a:rPr lang="pt-PT" sz="1800" b="0" i="1" u="none" strike="noStrike" baseline="0" dirty="0" err="1">
                <a:latin typeface="Times-Italic"/>
              </a:rPr>
              <a:t>Student</a:t>
            </a:r>
            <a:r>
              <a:rPr lang="pt-PT" sz="1800" b="0" i="1" u="none" strike="noStrike" baseline="0" dirty="0">
                <a:latin typeface="Times-Italic"/>
              </a:rPr>
              <a:t> </a:t>
            </a:r>
            <a:r>
              <a:rPr lang="pt-PT" sz="1800" b="0" i="1" u="none" strike="noStrike" baseline="0" dirty="0" err="1">
                <a:latin typeface="Times-Italic"/>
              </a:rPr>
              <a:t>Member</a:t>
            </a:r>
            <a:r>
              <a:rPr lang="pt-PT" sz="1800" b="0" i="1" u="none" strike="noStrike" baseline="0" dirty="0">
                <a:latin typeface="Times-Italic"/>
              </a:rPr>
              <a:t>, IEEE</a:t>
            </a:r>
            <a:r>
              <a:rPr lang="pt-PT" sz="1800" b="0" i="0" u="none" strike="noStrike" baseline="0" dirty="0">
                <a:latin typeface="Times-Roman"/>
              </a:rPr>
              <a:t>, </a:t>
            </a:r>
            <a:r>
              <a:rPr lang="pt-PT" sz="1800" b="0" i="0" u="none" strike="noStrike" baseline="0" dirty="0" err="1">
                <a:latin typeface="Times-Roman"/>
              </a:rPr>
              <a:t>Krzysztof</a:t>
            </a:r>
            <a:r>
              <a:rPr lang="pt-PT" sz="1800" b="0" i="0" u="none" strike="noStrike" baseline="0" dirty="0">
                <a:latin typeface="Times-Roman"/>
              </a:rPr>
              <a:t> </a:t>
            </a:r>
            <a:r>
              <a:rPr lang="pt-PT" sz="1800" b="0" i="0" u="none" strike="noStrike" baseline="0" dirty="0" err="1">
                <a:latin typeface="Times-Roman"/>
              </a:rPr>
              <a:t>Kulpa</a:t>
            </a:r>
            <a:r>
              <a:rPr lang="pt-PT" sz="1800" b="0" i="0" u="none" strike="noStrike" baseline="0" dirty="0">
                <a:latin typeface="Times-Roman"/>
              </a:rPr>
              <a:t>, </a:t>
            </a:r>
            <a:r>
              <a:rPr lang="pt-PT" sz="1800" b="0" i="1" u="none" strike="noStrike" baseline="0" dirty="0" err="1">
                <a:latin typeface="Times-Italic"/>
              </a:rPr>
              <a:t>Senior</a:t>
            </a:r>
            <a:r>
              <a:rPr lang="pt-PT" sz="1800" b="0" i="1" u="none" strike="noStrike" baseline="0" dirty="0">
                <a:latin typeface="Times-Italic"/>
              </a:rPr>
              <a:t> </a:t>
            </a:r>
            <a:r>
              <a:rPr lang="pt-PT" sz="1800" b="0" i="1" u="none" strike="noStrike" baseline="0" dirty="0" err="1">
                <a:latin typeface="Times-Italic"/>
              </a:rPr>
              <a:t>Member</a:t>
            </a:r>
            <a:r>
              <a:rPr lang="pt-PT" sz="1800" b="0" i="1" u="none" strike="noStrike" baseline="0" dirty="0">
                <a:latin typeface="Times-Italic"/>
              </a:rPr>
              <a:t>, IEEE</a:t>
            </a:r>
            <a:r>
              <a:rPr lang="pt-PT" sz="1800" b="0" i="0" u="none" strike="noStrike" baseline="0" dirty="0">
                <a:latin typeface="Times-Roman"/>
              </a:rPr>
              <a:t>, </a:t>
            </a:r>
            <a:r>
              <a:rPr lang="pt-PT" sz="1800" b="0" i="0" u="none" strike="noStrike" baseline="0" dirty="0" err="1">
                <a:latin typeface="Times-Roman"/>
              </a:rPr>
              <a:t>and</a:t>
            </a:r>
            <a:endParaRPr lang="pt-PT" sz="1800" b="0" i="0" u="none" strike="noStrike" baseline="0" dirty="0">
              <a:latin typeface="Times-Roman"/>
            </a:endParaRPr>
          </a:p>
          <a:p>
            <a:pPr algn="l"/>
            <a:r>
              <a:rPr lang="pt-PT" sz="1800" b="0" i="0" u="none" strike="noStrike" baseline="0" dirty="0">
                <a:latin typeface="Times-Roman"/>
              </a:rPr>
              <a:t>Piotr </a:t>
            </a:r>
            <a:r>
              <a:rPr lang="pt-PT" sz="1800" b="0" i="0" u="none" strike="noStrike" baseline="0" dirty="0" err="1">
                <a:latin typeface="Times-Roman"/>
              </a:rPr>
              <a:t>Samczy´nski</a:t>
            </a:r>
            <a:r>
              <a:rPr lang="pt-PT" sz="1800" b="0" i="0" u="none" strike="noStrike" baseline="0" dirty="0">
                <a:latin typeface="Times-Roman"/>
              </a:rPr>
              <a:t>, </a:t>
            </a:r>
            <a:r>
              <a:rPr lang="pt-PT" sz="1800" b="0" i="1" u="none" strike="noStrike" baseline="0" dirty="0" err="1">
                <a:latin typeface="Times-Italic"/>
              </a:rPr>
              <a:t>Senior</a:t>
            </a:r>
            <a:r>
              <a:rPr lang="pt-PT" sz="1800" b="0" i="1" u="none" strike="noStrike" baseline="0" dirty="0">
                <a:latin typeface="Times-Italic"/>
              </a:rPr>
              <a:t> </a:t>
            </a:r>
            <a:r>
              <a:rPr lang="pt-PT" sz="1800" b="0" i="1" u="none" strike="noStrike" baseline="0" dirty="0" err="1">
                <a:latin typeface="Times-Italic"/>
              </a:rPr>
              <a:t>Member</a:t>
            </a:r>
            <a:r>
              <a:rPr lang="pt-PT" sz="1800" b="0" i="1" u="none" strike="noStrike" baseline="0" dirty="0">
                <a:latin typeface="Times-Italic"/>
              </a:rPr>
              <a:t>, IEEE</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6095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r>
              <a:rPr lang="pt-PT" dirty="0"/>
              <a:t>O sinal direto não é normalmente sujeito a interferências e devido à ausência de picos periódicos não é estritamente necessário descodificar e reconstruir este sinal </a:t>
            </a:r>
            <a:r>
              <a:rPr lang="pt-PT" dirty="0" err="1"/>
              <a:t>direto,mas</a:t>
            </a:r>
            <a:r>
              <a:rPr lang="pt-PT" dirty="0"/>
              <a:t> pode ser considerável eliminar a contribuição do ruído.</a:t>
            </a:r>
          </a:p>
          <a:p>
            <a:r>
              <a:rPr lang="pt-PT" dirty="0"/>
              <a:t>O sinal vindo de um </a:t>
            </a:r>
            <a:r>
              <a:rPr lang="pt-PT" dirty="0" err="1"/>
              <a:t>alvo,na</a:t>
            </a:r>
            <a:r>
              <a:rPr lang="pt-PT" dirty="0"/>
              <a:t> presença da interferência por múltiplos satélites pode ser modelado por (6) </a:t>
            </a:r>
          </a:p>
          <a:p>
            <a:r>
              <a:rPr lang="pt-PT" dirty="0"/>
              <a:t>APR (8) calcular contribuições das interferências por outros </a:t>
            </a:r>
            <a:r>
              <a:rPr lang="pt-PT" dirty="0" err="1"/>
              <a:t>satélites.APR</a:t>
            </a:r>
            <a:r>
              <a:rPr lang="pt-PT" dirty="0"/>
              <a:t> cresce à medida que aumentam o </a:t>
            </a:r>
            <a:r>
              <a:rPr lang="pt-PT" dirty="0" err="1"/>
              <a:t>nr</a:t>
            </a:r>
            <a:r>
              <a:rPr lang="pt-PT" dirty="0"/>
              <a:t>º de </a:t>
            </a:r>
            <a:r>
              <a:rPr lang="pt-PT" dirty="0" err="1"/>
              <a:t>satélites.APR</a:t>
            </a:r>
            <a:r>
              <a:rPr lang="pt-PT" dirty="0"/>
              <a:t> aumenta também com aumento do </a:t>
            </a:r>
            <a:r>
              <a:rPr lang="pt-PT" dirty="0" err="1"/>
              <a:t>CPI.Contudo</a:t>
            </a:r>
            <a:r>
              <a:rPr lang="pt-PT" dirty="0"/>
              <a:t>, os símbolos DVBS não afetam APR.</a:t>
            </a:r>
          </a:p>
          <a:p>
            <a:r>
              <a:rPr lang="pt-PT" dirty="0"/>
              <a:t>Das experiências verifica-se que cross-range </a:t>
            </a:r>
            <a:r>
              <a:rPr lang="pt-PT" dirty="0" err="1"/>
              <a:t>resolution</a:t>
            </a:r>
            <a:r>
              <a:rPr lang="pt-PT" dirty="0"/>
              <a:t> é comparável com KU ISAR ativo, mas  em range apenas permite uma estimativa das dimensões do alvo.</a:t>
            </a:r>
          </a:p>
          <a:p>
            <a:pPr marL="0" indent="0" algn="l">
              <a:buNone/>
            </a:pPr>
            <a:endParaRPr lang="pt-PT" sz="1800" i="1" dirty="0">
              <a:latin typeface="LMRoman12-Italic"/>
            </a:endParaRPr>
          </a:p>
        </p:txBody>
      </p:sp>
    </p:spTree>
    <p:extLst>
      <p:ext uri="{BB962C8B-B14F-4D97-AF65-F5344CB8AC3E}">
        <p14:creationId xmlns:p14="http://schemas.microsoft.com/office/powerpoint/2010/main" val="3476518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latin typeface="TimesNewRoman"/>
              </a:rPr>
              <a:t>Performance Analysis of Bistatic Forward-looking          2017 IEEE</a:t>
            </a:r>
            <a:br>
              <a:rPr lang="en-US" sz="1800" b="0" i="0" u="none" strike="noStrike" baseline="0" dirty="0">
                <a:latin typeface="TimesNewRoman"/>
              </a:rPr>
            </a:br>
            <a:r>
              <a:rPr lang="en-US" sz="1800" b="0" i="0" u="none" strike="noStrike" baseline="0" dirty="0">
                <a:latin typeface="TimesNewRoman"/>
              </a:rPr>
              <a:t>SAR with DVB-S Illuminators for Navigation</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r>
              <a:rPr lang="pt-PT" sz="1800" b="0" i="0" u="none" strike="noStrike" baseline="0" dirty="0">
                <a:latin typeface="TimesNewRoman"/>
              </a:rPr>
              <a:t>Chao Ma, </a:t>
            </a:r>
            <a:r>
              <a:rPr lang="pt-PT" sz="1800" b="0" i="0" u="none" strike="noStrike" baseline="0" dirty="0" err="1">
                <a:latin typeface="TimesNewRoman"/>
              </a:rPr>
              <a:t>Jianchao</a:t>
            </a:r>
            <a:r>
              <a:rPr lang="pt-PT" sz="1800" b="0" i="0" u="none" strike="noStrike" baseline="0" dirty="0">
                <a:latin typeface="TimesNewRoman"/>
              </a:rPr>
              <a:t> Yang, Hong </a:t>
            </a:r>
            <a:r>
              <a:rPr lang="pt-PT" sz="1800" b="0" i="0" u="none" strike="noStrike" baseline="0" dirty="0" err="1">
                <a:latin typeface="TimesNewRoman"/>
              </a:rPr>
              <a:t>Gu</a:t>
            </a:r>
            <a:r>
              <a:rPr lang="pt-PT" sz="1800" b="0" i="0" u="none" strike="noStrike" baseline="0" dirty="0">
                <a:latin typeface="TimesNewRoman"/>
              </a:rPr>
              <a:t>, </a:t>
            </a:r>
            <a:r>
              <a:rPr lang="pt-PT" sz="1800" b="0" i="0" u="none" strike="noStrike" baseline="0" dirty="0" err="1">
                <a:latin typeface="TimesNewRoman"/>
              </a:rPr>
              <a:t>Weimin</a:t>
            </a:r>
            <a:r>
              <a:rPr lang="pt-PT" sz="1800" b="0" i="0" u="none" strike="noStrike" baseline="0" dirty="0">
                <a:latin typeface="TimesNewRoman"/>
              </a:rPr>
              <a:t> </a:t>
            </a:r>
            <a:r>
              <a:rPr lang="pt-PT" sz="1800" b="0" i="0" u="none" strike="noStrike" baseline="0" dirty="0" err="1">
                <a:latin typeface="TimesNewRoman"/>
              </a:rPr>
              <a:t>Su</a:t>
            </a:r>
            <a:r>
              <a:rPr lang="pt-PT" sz="1800" b="0" i="0" u="none" strike="noStrike" baseline="0" dirty="0">
                <a:latin typeface="TimesNewRoman"/>
              </a:rPr>
              <a:t>, </a:t>
            </a:r>
            <a:r>
              <a:rPr lang="pt-PT" sz="1800" b="0" i="0" u="none" strike="noStrike" baseline="0" dirty="0" err="1">
                <a:latin typeface="TimesNewRoman"/>
              </a:rPr>
              <a:t>Xiaohu</a:t>
            </a:r>
            <a:r>
              <a:rPr lang="pt-PT" sz="1800" b="0" i="0" u="none" strike="noStrike" baseline="0" dirty="0">
                <a:latin typeface="TimesNewRoman"/>
              </a:rPr>
              <a:t> </a:t>
            </a:r>
            <a:r>
              <a:rPr lang="pt-PT" sz="1800" b="0" i="0" u="none" strike="noStrike" baseline="0" dirty="0" err="1">
                <a:latin typeface="TimesNewRoman"/>
              </a:rPr>
              <a:t>Zhang</a:t>
            </a:r>
            <a:endParaRPr lang="pt-PT" sz="3200" dirty="0">
              <a:solidFill>
                <a:srgbClr val="FEFFFF"/>
              </a:solidFill>
            </a:endParaRPr>
          </a:p>
        </p:txBody>
      </p:sp>
    </p:spTree>
    <p:extLst>
      <p:ext uri="{BB962C8B-B14F-4D97-AF65-F5344CB8AC3E}">
        <p14:creationId xmlns:p14="http://schemas.microsoft.com/office/powerpoint/2010/main" val="4182411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r>
              <a:rPr lang="pt-PT" sz="1800" dirty="0">
                <a:latin typeface="LMRoman12-Italic"/>
              </a:rPr>
              <a:t>DVBS- tem resolução suficiente para ser usado em navegação nos aviões. SAR com DVBS.</a:t>
            </a:r>
          </a:p>
          <a:p>
            <a:r>
              <a:rPr lang="pt-PT" sz="1800" dirty="0">
                <a:latin typeface="LMRoman12-Italic"/>
              </a:rPr>
              <a:t>Vantagens do DVBS: 24 horas de disponibilidade- satélite geoestacionário. Grande cobertura- a largura do feixe é grande e a potência radiada é alta. </a:t>
            </a:r>
          </a:p>
          <a:p>
            <a:pPr marL="0" indent="0">
              <a:buNone/>
            </a:pPr>
            <a:r>
              <a:rPr lang="pt-PT" sz="1800" dirty="0">
                <a:latin typeface="LMRoman12-Italic"/>
              </a:rPr>
              <a:t>EIRP- EQUIVALENT ISOTROPIC RADIATED POWER- dos DVBS está entre 33DBW e 59DBW.</a:t>
            </a:r>
          </a:p>
          <a:p>
            <a:r>
              <a:rPr lang="pt-PT" sz="1800" dirty="0">
                <a:latin typeface="LMRoman12-Italic"/>
              </a:rPr>
              <a:t>Exemplo de DVBS-APSTAR-5- EIRP entre 45 </a:t>
            </a:r>
            <a:r>
              <a:rPr lang="pt-PT" sz="1800" dirty="0" err="1">
                <a:latin typeface="LMRoman12-Italic"/>
              </a:rPr>
              <a:t>dbw</a:t>
            </a:r>
            <a:r>
              <a:rPr lang="pt-PT" sz="1800" dirty="0">
                <a:latin typeface="LMRoman12-Italic"/>
              </a:rPr>
              <a:t> e 59dbw.</a:t>
            </a:r>
          </a:p>
          <a:p>
            <a:endParaRPr lang="pt-PT" sz="1800" dirty="0">
              <a:latin typeface="LMRoman12-Italic"/>
            </a:endParaRPr>
          </a:p>
          <a:p>
            <a:endParaRPr lang="pt-PT" sz="1800" dirty="0">
              <a:latin typeface="LMRoman12-Italic"/>
            </a:endParaRPr>
          </a:p>
          <a:p>
            <a:endParaRPr lang="pt-PT" sz="1800" dirty="0">
              <a:latin typeface="LMRoman12-Italic"/>
            </a:endParaRPr>
          </a:p>
          <a:p>
            <a:endParaRPr lang="pt-PT" sz="1800" dirty="0">
              <a:latin typeface="LMRoman12-Italic"/>
            </a:endParaRPr>
          </a:p>
          <a:p>
            <a:endParaRPr lang="pt-PT" sz="1800" dirty="0">
              <a:latin typeface="LMRoman12-Italic"/>
            </a:endParaRPr>
          </a:p>
          <a:p>
            <a:r>
              <a:rPr lang="pt-PT" sz="1800" dirty="0">
                <a:latin typeface="LMRoman12-Italic"/>
              </a:rPr>
              <a:t>É possível combinar múltiplas </a:t>
            </a:r>
            <a:r>
              <a:rPr lang="pt-PT" sz="1800" dirty="0" err="1">
                <a:latin typeface="LMRoman12-Italic"/>
              </a:rPr>
              <a:t>sub-bandas</a:t>
            </a:r>
            <a:r>
              <a:rPr lang="pt-PT" sz="1800" dirty="0">
                <a:latin typeface="LMRoman12-Italic"/>
              </a:rPr>
              <a:t> de DVBS para obter maior resolução.</a:t>
            </a:r>
          </a:p>
          <a:p>
            <a:r>
              <a:rPr lang="pt-PT" sz="1800" dirty="0">
                <a:latin typeface="LMRoman12-Italic"/>
              </a:rPr>
              <a:t>Obter SNR, (1,2,3,4).</a:t>
            </a:r>
          </a:p>
          <a:p>
            <a:r>
              <a:rPr lang="pt-PT" sz="1800" dirty="0">
                <a:latin typeface="LMRoman12-Italic"/>
              </a:rPr>
              <a:t>Cálculos </a:t>
            </a:r>
          </a:p>
        </p:txBody>
      </p:sp>
      <p:pic>
        <p:nvPicPr>
          <p:cNvPr id="4" name="Imagem 3">
            <a:extLst>
              <a:ext uri="{FF2B5EF4-FFF2-40B4-BE49-F238E27FC236}">
                <a16:creationId xmlns:a16="http://schemas.microsoft.com/office/drawing/2014/main" id="{54ED7E41-975B-4EEE-8774-0F05DB713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453" y="2504661"/>
            <a:ext cx="4878950" cy="997759"/>
          </a:xfrm>
          <a:prstGeom prst="rect">
            <a:avLst/>
          </a:prstGeom>
        </p:spPr>
      </p:pic>
    </p:spTree>
    <p:extLst>
      <p:ext uri="{BB962C8B-B14F-4D97-AF65-F5344CB8AC3E}">
        <p14:creationId xmlns:p14="http://schemas.microsoft.com/office/powerpoint/2010/main" val="2261844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dirty="0">
                <a:latin typeface="TimesNewRoman"/>
              </a:rPr>
              <a:t>Multi-band passive radar imaging using satellite</a:t>
            </a:r>
            <a:br>
              <a:rPr lang="en-US" sz="1800" dirty="0">
                <a:latin typeface="TimesNewRoman"/>
              </a:rPr>
            </a:br>
            <a:r>
              <a:rPr lang="pt-PT" sz="1800" dirty="0" err="1">
                <a:latin typeface="TimesNewRoman"/>
              </a:rPr>
              <a:t>illumination</a:t>
            </a:r>
            <a:endParaRPr lang="pt-PT" sz="1800" dirty="0">
              <a:latin typeface="TimesNewRoman"/>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fontScale="40000" lnSpcReduction="20000"/>
          </a:bodyPr>
          <a:lstStyle/>
          <a:p>
            <a:pPr algn="l"/>
            <a:endParaRPr lang="pt-PT" sz="1800" b="0" i="0" u="none" strike="noStrike" baseline="0" dirty="0">
              <a:solidFill>
                <a:srgbClr val="000000"/>
              </a:solidFill>
              <a:latin typeface="Arial" panose="020B0604020202020204" pitchFamily="34" charset="0"/>
            </a:endParaRPr>
          </a:p>
          <a:p>
            <a:pPr algn="l"/>
            <a:r>
              <a:rPr lang="it-IT" sz="1800" b="0" i="0" u="none" strike="noStrike" baseline="0" dirty="0">
                <a:latin typeface="NimbusRomNo9L-Regu"/>
              </a:rPr>
              <a:t>D. Cristallini, I. Pisciottano, H. Kuschel</a:t>
            </a:r>
          </a:p>
          <a:p>
            <a:pPr algn="l"/>
            <a:r>
              <a:rPr lang="pt-PT" sz="1800" b="0" i="0" u="none" strike="noStrike" baseline="0" dirty="0">
                <a:latin typeface="NimbusRomNo9L-Regu"/>
              </a:rPr>
              <a:t>Passive Radar </a:t>
            </a:r>
            <a:r>
              <a:rPr lang="pt-PT" sz="1800" b="0" i="0" u="none" strike="noStrike" baseline="0" dirty="0" err="1">
                <a:latin typeface="NimbusRomNo9L-Regu"/>
              </a:rPr>
              <a:t>and</a:t>
            </a:r>
            <a:r>
              <a:rPr lang="pt-PT" sz="1800" b="0" i="0" u="none" strike="noStrike" baseline="0" dirty="0">
                <a:latin typeface="NimbusRomNo9L-Regu"/>
              </a:rPr>
              <a:t> </a:t>
            </a:r>
            <a:r>
              <a:rPr lang="pt-PT" sz="1800" b="0" i="0" u="none" strike="noStrike" baseline="0" dirty="0" err="1">
                <a:latin typeface="NimbusRomNo9L-Regu"/>
              </a:rPr>
              <a:t>Anti-jamming</a:t>
            </a:r>
            <a:r>
              <a:rPr lang="pt-PT" sz="1800" b="0" i="0" u="none" strike="noStrike" baseline="0" dirty="0">
                <a:latin typeface="NimbusRomNo9L-Regu"/>
              </a:rPr>
              <a:t> </a:t>
            </a:r>
            <a:r>
              <a:rPr lang="pt-PT" sz="1800" b="0" i="0" u="none" strike="noStrike" baseline="0" dirty="0" err="1">
                <a:latin typeface="NimbusRomNo9L-Regu"/>
              </a:rPr>
              <a:t>Techniques</a:t>
            </a:r>
            <a:r>
              <a:rPr lang="pt-PT" sz="1800" b="0" i="0" u="none" strike="noStrike" baseline="0" dirty="0">
                <a:latin typeface="NimbusRomNo9L-Regu"/>
              </a:rPr>
              <a:t> </a:t>
            </a:r>
            <a:r>
              <a:rPr lang="pt-PT" sz="1800" b="0" i="0" u="none" strike="noStrike" baseline="0" dirty="0" err="1">
                <a:latin typeface="NimbusRomNo9L-Regu"/>
              </a:rPr>
              <a:t>Dept</a:t>
            </a:r>
            <a:r>
              <a:rPr lang="pt-PT" sz="1800" b="0" i="0" u="none" strike="noStrike" baseline="0" dirty="0">
                <a:latin typeface="NimbusRomNo9L-Regu"/>
              </a:rPr>
              <a:t>.</a:t>
            </a:r>
          </a:p>
          <a:p>
            <a:pPr algn="l"/>
            <a:r>
              <a:rPr lang="pt-PT" sz="1800" b="0" i="0" u="none" strike="noStrike" baseline="0" dirty="0" err="1">
                <a:latin typeface="NimbusRomNo9L-Regu"/>
              </a:rPr>
              <a:t>Fraunhofer</a:t>
            </a:r>
            <a:r>
              <a:rPr lang="pt-PT" sz="1800" b="0" i="0" u="none" strike="noStrike" baseline="0" dirty="0">
                <a:latin typeface="NimbusRomNo9L-Regu"/>
              </a:rPr>
              <a:t> FHR</a:t>
            </a:r>
          </a:p>
          <a:p>
            <a:pPr algn="l"/>
            <a:r>
              <a:rPr lang="pt-PT" sz="1800" b="0" i="0" u="none" strike="noStrike" baseline="0" dirty="0" err="1">
                <a:latin typeface="NimbusRomNo9L-Regu"/>
              </a:rPr>
              <a:t>Wachtberg</a:t>
            </a:r>
            <a:r>
              <a:rPr lang="pt-PT" sz="1800" b="0" i="0" u="none" strike="noStrike" baseline="0" dirty="0">
                <a:latin typeface="NimbusRomNo9L-Regu"/>
              </a:rPr>
              <a:t>, </a:t>
            </a:r>
            <a:r>
              <a:rPr lang="pt-PT" sz="1800" b="0" i="0" u="none" strike="noStrike" baseline="0" dirty="0" err="1">
                <a:latin typeface="NimbusRomNo9L-Regu"/>
              </a:rPr>
              <a:t>Germany</a:t>
            </a:r>
            <a:endParaRPr lang="pt-PT" sz="1800" b="0" i="0" u="none" strike="noStrike" baseline="0" dirty="0">
              <a:latin typeface="NimbusRomNo9L-Regu"/>
            </a:endParaRPr>
          </a:p>
          <a:p>
            <a:pPr algn="l"/>
            <a:r>
              <a:rPr lang="pt-PT" sz="1800" b="0" i="0" u="none" strike="noStrike" baseline="0" dirty="0">
                <a:latin typeface="NimbusRomNo9L-Regu"/>
              </a:rPr>
              <a:t>diego.cristallini@fhr.fraunhofer.de</a:t>
            </a:r>
            <a:endParaRPr lang="pt-PT" sz="3200" dirty="0">
              <a:solidFill>
                <a:srgbClr val="FEFFFF"/>
              </a:solidFill>
            </a:endParaRPr>
          </a:p>
        </p:txBody>
      </p:sp>
    </p:spTree>
    <p:extLst>
      <p:ext uri="{BB962C8B-B14F-4D97-AF65-F5344CB8AC3E}">
        <p14:creationId xmlns:p14="http://schemas.microsoft.com/office/powerpoint/2010/main" val="279796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fontScale="92500" lnSpcReduction="20000"/>
          </a:bodyPr>
          <a:lstStyle/>
          <a:p>
            <a:r>
              <a:rPr lang="pt-PT" dirty="0"/>
              <a:t>MAPIS (</a:t>
            </a:r>
            <a:r>
              <a:rPr lang="pt-PT" dirty="0" err="1"/>
              <a:t>Multi-chAnnel</a:t>
            </a:r>
            <a:r>
              <a:rPr lang="pt-PT" dirty="0"/>
              <a:t> Passive ISAR for </a:t>
            </a:r>
            <a:r>
              <a:rPr lang="pt-PT" dirty="0" err="1"/>
              <a:t>military</a:t>
            </a:r>
            <a:r>
              <a:rPr lang="pt-PT" dirty="0"/>
              <a:t> </a:t>
            </a:r>
            <a:r>
              <a:rPr lang="pt-PT" dirty="0" err="1"/>
              <a:t>application</a:t>
            </a:r>
            <a:r>
              <a:rPr lang="pt-PT" dirty="0"/>
              <a:t>)</a:t>
            </a:r>
          </a:p>
          <a:p>
            <a:r>
              <a:rPr lang="pt-PT" dirty="0"/>
              <a:t>Dois subsistemas diferentes dentro do sistema:  um para direção da antena  e outro para </a:t>
            </a:r>
            <a:r>
              <a:rPr lang="pt-PT" dirty="0" err="1"/>
              <a:t>imaging</a:t>
            </a:r>
            <a:r>
              <a:rPr lang="pt-PT" dirty="0"/>
              <a:t>.</a:t>
            </a:r>
          </a:p>
          <a:p>
            <a:r>
              <a:rPr lang="pt-PT" dirty="0"/>
              <a:t>PCL- Passive </a:t>
            </a:r>
            <a:r>
              <a:rPr lang="pt-PT" dirty="0" err="1"/>
              <a:t>coherent</a:t>
            </a:r>
            <a:r>
              <a:rPr lang="pt-PT" dirty="0"/>
              <a:t> </a:t>
            </a:r>
            <a:r>
              <a:rPr lang="pt-PT" dirty="0" err="1"/>
              <a:t>location</a:t>
            </a:r>
            <a:r>
              <a:rPr lang="pt-PT" dirty="0"/>
              <a:t>- radar </a:t>
            </a:r>
            <a:r>
              <a:rPr lang="pt-PT" dirty="0" err="1"/>
              <a:t>bistático</a:t>
            </a:r>
            <a:r>
              <a:rPr lang="pt-PT" dirty="0"/>
              <a:t> que utiliza iluminadores de oportunidade.</a:t>
            </a:r>
          </a:p>
          <a:p>
            <a:r>
              <a:rPr lang="pt-PT" dirty="0"/>
              <a:t>Vantagens de radares passivos:  1. Considerados “green </a:t>
            </a:r>
            <a:r>
              <a:rPr lang="pt-PT" dirty="0" err="1"/>
              <a:t>radars</a:t>
            </a:r>
            <a:r>
              <a:rPr lang="pt-PT" dirty="0"/>
              <a:t>” pois não introduzem poluição eletromagnética no ambiente.</a:t>
            </a:r>
          </a:p>
          <a:p>
            <a:pPr marL="0" indent="0">
              <a:buNone/>
            </a:pPr>
            <a:r>
              <a:rPr lang="pt-PT" dirty="0"/>
              <a:t>2. De baixo custo, pois apenas precisam de um recetor, cujo hardware é mais facilmente encontrado no mercado.</a:t>
            </a:r>
          </a:p>
          <a:p>
            <a:pPr marL="0" indent="0">
              <a:buNone/>
            </a:pPr>
            <a:r>
              <a:rPr lang="pt-PT" dirty="0"/>
              <a:t>3. Posição do navio mais difícil de estimar.</a:t>
            </a:r>
          </a:p>
          <a:p>
            <a:r>
              <a:rPr lang="pt-PT" dirty="0"/>
              <a:t>ISAR- </a:t>
            </a:r>
            <a:r>
              <a:rPr lang="pt-PT" dirty="0" err="1"/>
              <a:t>inverse</a:t>
            </a:r>
            <a:r>
              <a:rPr lang="pt-PT" dirty="0"/>
              <a:t> </a:t>
            </a:r>
            <a:r>
              <a:rPr lang="pt-PT" dirty="0" err="1"/>
              <a:t>synthetic</a:t>
            </a:r>
            <a:r>
              <a:rPr lang="pt-PT" dirty="0"/>
              <a:t> </a:t>
            </a:r>
            <a:r>
              <a:rPr lang="pt-PT" dirty="0" err="1"/>
              <a:t>aperture</a:t>
            </a:r>
            <a:r>
              <a:rPr lang="pt-PT" dirty="0"/>
              <a:t> radar.</a:t>
            </a:r>
          </a:p>
          <a:p>
            <a:r>
              <a:rPr lang="pt-PT" dirty="0"/>
              <a:t>Vantagem de um radar passivo, com satélites como iluminadores de oportunidade para o ISAR é a acessibilidade de um sinal de banda larga sobre áreas extensas mesmo fora de costa. Contudo o sinal é fraco no recetor, logo a necessidade de maiores tempos de integração e ganhos elevados na antena de receção.</a:t>
            </a:r>
          </a:p>
          <a:p>
            <a:endParaRPr lang="pt-PT" dirty="0"/>
          </a:p>
        </p:txBody>
      </p:sp>
    </p:spTree>
    <p:extLst>
      <p:ext uri="{BB962C8B-B14F-4D97-AF65-F5344CB8AC3E}">
        <p14:creationId xmlns:p14="http://schemas.microsoft.com/office/powerpoint/2010/main" val="1922062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normAutofit/>
          </a:bodyPr>
          <a:lstStyle/>
          <a:p>
            <a:pPr algn="l"/>
            <a:r>
              <a:rPr lang="en-US" sz="1800" b="0" i="0" u="none" strike="noStrike" baseline="0" dirty="0" err="1">
                <a:latin typeface="NimbusRomNo9L-Regu"/>
              </a:rPr>
              <a:t>Radares</a:t>
            </a:r>
            <a:r>
              <a:rPr lang="en-US" sz="1800" b="0" i="0" u="none" strike="noStrike" baseline="0" dirty="0">
                <a:latin typeface="NimbusRomNo9L-Regu"/>
              </a:rPr>
              <a:t> </a:t>
            </a:r>
            <a:r>
              <a:rPr lang="en-US" sz="1800" b="0" i="0" u="none" strike="noStrike" baseline="0" dirty="0" err="1">
                <a:latin typeface="NimbusRomNo9L-Regu"/>
              </a:rPr>
              <a:t>passivos</a:t>
            </a:r>
            <a:r>
              <a:rPr lang="en-US" sz="1800" b="0" i="0" u="none" strike="noStrike" baseline="0" dirty="0">
                <a:latin typeface="NimbusRomNo9L-Regu"/>
              </a:rPr>
              <a:t> </a:t>
            </a:r>
            <a:r>
              <a:rPr lang="en-US" sz="1800" b="0" i="0" u="none" strike="noStrike" baseline="0" dirty="0" err="1">
                <a:latin typeface="NimbusRomNo9L-Regu"/>
              </a:rPr>
              <a:t>baseados</a:t>
            </a:r>
            <a:r>
              <a:rPr lang="en-US" sz="1800" b="0" i="0" u="none" strike="noStrike" baseline="0" dirty="0">
                <a:latin typeface="NimbusRomNo9L-Regu"/>
              </a:rPr>
              <a:t> </a:t>
            </a:r>
            <a:r>
              <a:rPr lang="en-US" sz="1800" b="0" i="0" u="none" strike="noStrike" baseline="0" dirty="0" err="1">
                <a:latin typeface="NimbusRomNo9L-Regu"/>
              </a:rPr>
              <a:t>em</a:t>
            </a:r>
            <a:r>
              <a:rPr lang="en-US" sz="1800" b="0" i="0" u="none" strike="noStrike" baseline="0" dirty="0">
                <a:latin typeface="NimbusRomNo9L-Regu"/>
              </a:rPr>
              <a:t> </a:t>
            </a:r>
            <a:r>
              <a:rPr lang="en-US" sz="1800" b="0" i="0" u="none" strike="noStrike" baseline="0" dirty="0" err="1">
                <a:latin typeface="NimbusRomNo9L-Regu"/>
              </a:rPr>
              <a:t>iluminadores</a:t>
            </a:r>
            <a:r>
              <a:rPr lang="en-US" sz="1800" b="0" i="0" u="none" strike="noStrike" baseline="0" dirty="0">
                <a:latin typeface="NimbusRomNo9L-Regu"/>
              </a:rPr>
              <a:t> </a:t>
            </a:r>
            <a:r>
              <a:rPr lang="en-US" sz="1800" b="0" i="0" u="none" strike="noStrike" baseline="0" dirty="0" err="1">
                <a:latin typeface="NimbusRomNo9L-Regu"/>
              </a:rPr>
              <a:t>satélites</a:t>
            </a:r>
            <a:r>
              <a:rPr lang="en-US" sz="1800" b="0" i="0" u="none" strike="noStrike" baseline="0" dirty="0">
                <a:latin typeface="NimbusRomNo9L-Regu"/>
              </a:rPr>
              <a:t> </a:t>
            </a:r>
            <a:r>
              <a:rPr lang="en-US" sz="1800" b="0" i="0" u="none" strike="noStrike" baseline="0" dirty="0" err="1">
                <a:latin typeface="NimbusRomNo9L-Regu"/>
              </a:rPr>
              <a:t>não</a:t>
            </a:r>
            <a:r>
              <a:rPr lang="en-US" sz="1800" b="0" i="0" u="none" strike="noStrike" baseline="0" dirty="0">
                <a:latin typeface="NimbusRomNo9L-Regu"/>
              </a:rPr>
              <a:t> </a:t>
            </a:r>
            <a:r>
              <a:rPr lang="en-US" sz="1800" b="0" i="0" u="none" strike="noStrike" baseline="0" dirty="0" err="1">
                <a:latin typeface="NimbusRomNo9L-Regu"/>
              </a:rPr>
              <a:t>são</a:t>
            </a:r>
            <a:r>
              <a:rPr lang="en-US" sz="1800" b="0" i="0" u="none" strike="noStrike" baseline="0" dirty="0">
                <a:latin typeface="NimbusRomNo9L-Regu"/>
              </a:rPr>
              <a:t> </a:t>
            </a:r>
            <a:r>
              <a:rPr lang="en-US" sz="1800" b="0" i="0" u="none" strike="noStrike" baseline="0" dirty="0" err="1">
                <a:latin typeface="NimbusRomNo9L-Regu"/>
              </a:rPr>
              <a:t>adequados</a:t>
            </a:r>
            <a:r>
              <a:rPr lang="en-US" sz="1800" b="0" i="0" u="none" strike="noStrike" baseline="0" dirty="0">
                <a:latin typeface="NimbusRomNo9L-Regu"/>
              </a:rPr>
              <a:t> para </a:t>
            </a:r>
            <a:r>
              <a:rPr lang="en-US" sz="1800" b="0" i="0" u="none" strike="noStrike" baseline="0" dirty="0" err="1">
                <a:latin typeface="NimbusRomNo9L-Regu"/>
              </a:rPr>
              <a:t>operar</a:t>
            </a:r>
            <a:r>
              <a:rPr lang="en-US" sz="1800" b="0" i="0" u="none" strike="noStrike" baseline="0" dirty="0">
                <a:latin typeface="NimbusRomNo9L-Regu"/>
              </a:rPr>
              <a:t> </a:t>
            </a:r>
            <a:r>
              <a:rPr lang="en-US" sz="1800" b="0" i="0" u="none" strike="noStrike" baseline="0" dirty="0" err="1">
                <a:latin typeface="NimbusRomNo9L-Regu"/>
              </a:rPr>
              <a:t>em</a:t>
            </a:r>
            <a:r>
              <a:rPr lang="en-US" sz="1800" b="0" i="0" u="none" strike="noStrike" baseline="0" dirty="0">
                <a:latin typeface="NimbusRomNo9L-Regu"/>
              </a:rPr>
              <a:t> modo </a:t>
            </a:r>
            <a:r>
              <a:rPr lang="en-US" sz="1800" b="0" i="0" u="none" strike="noStrike" baseline="0" dirty="0" err="1">
                <a:latin typeface="NimbusRomNo9L-Regu"/>
              </a:rPr>
              <a:t>busca</a:t>
            </a:r>
            <a:r>
              <a:rPr lang="en-US" sz="1800" b="0" i="0" u="none" strike="noStrike" baseline="0" dirty="0">
                <a:latin typeface="NimbusRomNo9L-Regu"/>
              </a:rPr>
              <a:t>.</a:t>
            </a:r>
          </a:p>
          <a:p>
            <a:pPr algn="l"/>
            <a:r>
              <a:rPr lang="en-US" sz="1800" dirty="0">
                <a:latin typeface="NimbusRomNo9L-Regu"/>
              </a:rPr>
              <a:t>ISAR: </a:t>
            </a:r>
            <a:r>
              <a:rPr lang="en-US" sz="1800" dirty="0" err="1">
                <a:latin typeface="NimbusRomNo9L-Regu"/>
              </a:rPr>
              <a:t>Longos</a:t>
            </a:r>
            <a:r>
              <a:rPr lang="en-US" sz="1800" dirty="0">
                <a:latin typeface="NimbusRomNo9L-Regu"/>
              </a:rPr>
              <a:t> tempos de </a:t>
            </a:r>
            <a:r>
              <a:rPr lang="en-US" sz="1800" dirty="0" err="1">
                <a:latin typeface="NimbusRomNo9L-Regu"/>
              </a:rPr>
              <a:t>integração</a:t>
            </a:r>
            <a:r>
              <a:rPr lang="en-US" sz="1800" dirty="0">
                <a:latin typeface="NimbusRomNo9L-Regu"/>
              </a:rPr>
              <a:t> </a:t>
            </a:r>
            <a:r>
              <a:rPr lang="en-US" sz="1800" dirty="0" err="1">
                <a:latin typeface="NimbusRomNo9L-Regu"/>
              </a:rPr>
              <a:t>são</a:t>
            </a:r>
            <a:r>
              <a:rPr lang="en-US" sz="1800" dirty="0">
                <a:latin typeface="NimbusRomNo9L-Regu"/>
              </a:rPr>
              <a:t> </a:t>
            </a:r>
            <a:r>
              <a:rPr lang="en-US" sz="1800" dirty="0" err="1">
                <a:latin typeface="NimbusRomNo9L-Regu"/>
              </a:rPr>
              <a:t>usados</a:t>
            </a:r>
            <a:r>
              <a:rPr lang="en-US" sz="1800" dirty="0">
                <a:latin typeface="NimbusRomNo9L-Regu"/>
              </a:rPr>
              <a:t> para </a:t>
            </a:r>
            <a:r>
              <a:rPr lang="en-US" sz="1800" dirty="0" err="1">
                <a:latin typeface="NimbusRomNo9L-Regu"/>
              </a:rPr>
              <a:t>percecionar</a:t>
            </a:r>
            <a:r>
              <a:rPr lang="en-US" sz="1800" dirty="0">
                <a:latin typeface="NimbusRomNo9L-Regu"/>
              </a:rPr>
              <a:t> o </a:t>
            </a:r>
            <a:r>
              <a:rPr lang="en-US" sz="1800" dirty="0" err="1">
                <a:latin typeface="NimbusRomNo9L-Regu"/>
              </a:rPr>
              <a:t>alvo</a:t>
            </a:r>
            <a:r>
              <a:rPr lang="en-US" sz="1800" dirty="0">
                <a:latin typeface="NimbusRomNo9L-Regu"/>
              </a:rPr>
              <a:t> de </a:t>
            </a:r>
            <a:r>
              <a:rPr lang="en-US" sz="1800" dirty="0" err="1">
                <a:latin typeface="NimbusRomNo9L-Regu"/>
              </a:rPr>
              <a:t>diferentes</a:t>
            </a:r>
            <a:r>
              <a:rPr lang="en-US" sz="1800" dirty="0">
                <a:latin typeface="NimbusRomNo9L-Regu"/>
              </a:rPr>
              <a:t> </a:t>
            </a:r>
            <a:r>
              <a:rPr lang="en-US" sz="1800" dirty="0" err="1">
                <a:latin typeface="NimbusRomNo9L-Regu"/>
              </a:rPr>
              <a:t>ângulos</a:t>
            </a:r>
            <a:r>
              <a:rPr lang="en-US" sz="1800" dirty="0">
                <a:latin typeface="NimbusRomNo9L-Regu"/>
              </a:rPr>
              <a:t>. </a:t>
            </a:r>
            <a:r>
              <a:rPr lang="en-US" sz="1800" dirty="0" err="1">
                <a:latin typeface="NimbusRomNo9L-Regu"/>
              </a:rPr>
              <a:t>Normalmente</a:t>
            </a:r>
            <a:r>
              <a:rPr lang="en-US" sz="1800" dirty="0">
                <a:latin typeface="NimbusRomNo9L-Regu"/>
              </a:rPr>
              <a:t> </a:t>
            </a:r>
            <a:r>
              <a:rPr lang="en-US" sz="1800" dirty="0" err="1">
                <a:latin typeface="NimbusRomNo9L-Regu"/>
              </a:rPr>
              <a:t>utilizado</a:t>
            </a:r>
            <a:r>
              <a:rPr lang="en-US" sz="1800" dirty="0">
                <a:latin typeface="NimbusRomNo9L-Regu"/>
              </a:rPr>
              <a:t> </a:t>
            </a:r>
            <a:r>
              <a:rPr lang="en-US" sz="1800" dirty="0" err="1">
                <a:latin typeface="NimbusRomNo9L-Regu"/>
              </a:rPr>
              <a:t>quando</a:t>
            </a:r>
            <a:r>
              <a:rPr lang="en-US" sz="1800" dirty="0">
                <a:latin typeface="NimbusRomNo9L-Regu"/>
              </a:rPr>
              <a:t> </a:t>
            </a:r>
            <a:r>
              <a:rPr lang="en-US" sz="1800" dirty="0" err="1">
                <a:latin typeface="NimbusRomNo9L-Regu"/>
              </a:rPr>
              <a:t>já</a:t>
            </a:r>
            <a:r>
              <a:rPr lang="en-US" sz="1800" dirty="0">
                <a:latin typeface="NimbusRomNo9L-Regu"/>
              </a:rPr>
              <a:t> se </a:t>
            </a:r>
            <a:r>
              <a:rPr lang="en-US" sz="1800" dirty="0" err="1">
                <a:latin typeface="NimbusRomNo9L-Regu"/>
              </a:rPr>
              <a:t>conhece</a:t>
            </a:r>
            <a:r>
              <a:rPr lang="en-US" sz="1800" dirty="0">
                <a:latin typeface="NimbusRomNo9L-Regu"/>
              </a:rPr>
              <a:t> a </a:t>
            </a:r>
            <a:r>
              <a:rPr lang="en-US" sz="1800" dirty="0" err="1">
                <a:latin typeface="NimbusRomNo9L-Regu"/>
              </a:rPr>
              <a:t>posição</a:t>
            </a:r>
            <a:r>
              <a:rPr lang="en-US" sz="1800" dirty="0">
                <a:latin typeface="NimbusRomNo9L-Regu"/>
              </a:rPr>
              <a:t> do </a:t>
            </a:r>
            <a:r>
              <a:rPr lang="en-US" sz="1800" dirty="0" err="1">
                <a:latin typeface="NimbusRomNo9L-Regu"/>
              </a:rPr>
              <a:t>alvo</a:t>
            </a:r>
            <a:r>
              <a:rPr lang="en-US" sz="1800" dirty="0">
                <a:latin typeface="NimbusRomNo9L-Regu"/>
              </a:rPr>
              <a:t> de modo a que um pencil surveillance beam </a:t>
            </a:r>
            <a:r>
              <a:rPr lang="en-US" sz="1800" dirty="0" err="1">
                <a:latin typeface="NimbusRomNo9L-Regu"/>
              </a:rPr>
              <a:t>possa</a:t>
            </a:r>
            <a:r>
              <a:rPr lang="en-US" sz="1800" dirty="0">
                <a:latin typeface="NimbusRomNo9L-Regu"/>
              </a:rPr>
              <a:t> ser </a:t>
            </a:r>
            <a:r>
              <a:rPr lang="en-US" sz="1800" dirty="0" err="1">
                <a:latin typeface="NimbusRomNo9L-Regu"/>
              </a:rPr>
              <a:t>criado</a:t>
            </a:r>
            <a:r>
              <a:rPr lang="en-US" sz="1800" dirty="0">
                <a:latin typeface="NimbusRomNo9L-Regu"/>
              </a:rPr>
              <a:t> </a:t>
            </a:r>
          </a:p>
          <a:p>
            <a:pPr algn="l"/>
            <a:r>
              <a:rPr lang="en-US" sz="1800" dirty="0">
                <a:latin typeface="NimbusRomNo9L-Regu"/>
              </a:rPr>
              <a:t>DVB-S2 </a:t>
            </a:r>
            <a:r>
              <a:rPr lang="en-US" sz="1800" dirty="0" err="1">
                <a:latin typeface="NimbusRomNo9L-Regu"/>
              </a:rPr>
              <a:t>permite</a:t>
            </a:r>
            <a:r>
              <a:rPr lang="en-US" sz="1800" dirty="0">
                <a:latin typeface="NimbusRomNo9L-Regu"/>
              </a:rPr>
              <a:t> </a:t>
            </a:r>
            <a:r>
              <a:rPr lang="en-US" sz="1800" dirty="0" err="1">
                <a:latin typeface="NimbusRomNo9L-Regu"/>
              </a:rPr>
              <a:t>sinais</a:t>
            </a:r>
            <a:r>
              <a:rPr lang="en-US" sz="1800" dirty="0">
                <a:latin typeface="NimbusRomNo9L-Regu"/>
              </a:rPr>
              <a:t> de </a:t>
            </a:r>
            <a:r>
              <a:rPr lang="en-US" sz="1800" dirty="0" err="1">
                <a:latin typeface="NimbusRomNo9L-Regu"/>
              </a:rPr>
              <a:t>banda</a:t>
            </a:r>
            <a:r>
              <a:rPr lang="en-US" sz="1800" dirty="0">
                <a:latin typeface="NimbusRomNo9L-Regu"/>
              </a:rPr>
              <a:t> </a:t>
            </a:r>
            <a:r>
              <a:rPr lang="en-US" sz="1800" dirty="0" err="1">
                <a:latin typeface="NimbusRomNo9L-Regu"/>
              </a:rPr>
              <a:t>larga</a:t>
            </a:r>
            <a:r>
              <a:rPr lang="en-US" sz="1800" dirty="0">
                <a:latin typeface="NimbusRomNo9L-Regu"/>
              </a:rPr>
              <a:t>. </a:t>
            </a:r>
            <a:r>
              <a:rPr lang="en-US" sz="1800" dirty="0" err="1">
                <a:latin typeface="NimbusRomNo9L-Regu"/>
              </a:rPr>
              <a:t>Tem</a:t>
            </a:r>
            <a:r>
              <a:rPr lang="en-US" sz="1800" dirty="0">
                <a:latin typeface="NimbusRomNo9L-Regu"/>
              </a:rPr>
              <a:t> </a:t>
            </a:r>
            <a:r>
              <a:rPr lang="en-US" sz="1800" dirty="0" err="1">
                <a:latin typeface="NimbusRomNo9L-Regu"/>
              </a:rPr>
              <a:t>uma</a:t>
            </a:r>
            <a:r>
              <a:rPr lang="en-US" sz="1800" dirty="0">
                <a:latin typeface="NimbusRomNo9L-Regu"/>
              </a:rPr>
              <a:t> </a:t>
            </a:r>
            <a:r>
              <a:rPr lang="en-US" sz="1800" dirty="0" err="1">
                <a:latin typeface="NimbusRomNo9L-Regu"/>
              </a:rPr>
              <a:t>infraestrutura</a:t>
            </a:r>
            <a:r>
              <a:rPr lang="en-US" sz="1800" dirty="0">
                <a:latin typeface="NimbusRomNo9L-Regu"/>
              </a:rPr>
              <a:t> de </a:t>
            </a:r>
            <a:r>
              <a:rPr lang="en-US" sz="1800" dirty="0" err="1">
                <a:latin typeface="NimbusRomNo9L-Regu"/>
              </a:rPr>
              <a:t>comunicação</a:t>
            </a:r>
            <a:r>
              <a:rPr lang="en-US" sz="1800" dirty="0">
                <a:latin typeface="NimbusRomNo9L-Regu"/>
              </a:rPr>
              <a:t> que </a:t>
            </a:r>
            <a:r>
              <a:rPr lang="en-US" sz="1800" dirty="0" err="1">
                <a:latin typeface="NimbusRomNo9L-Regu"/>
              </a:rPr>
              <a:t>não</a:t>
            </a:r>
            <a:r>
              <a:rPr lang="en-US" sz="1800" dirty="0">
                <a:latin typeface="NimbusRomNo9L-Regu"/>
              </a:rPr>
              <a:t> é </a:t>
            </a:r>
            <a:r>
              <a:rPr lang="en-US" sz="1800" dirty="0" err="1">
                <a:latin typeface="NimbusRomNo9L-Regu"/>
              </a:rPr>
              <a:t>fácil</a:t>
            </a:r>
            <a:r>
              <a:rPr lang="en-US" sz="1800" dirty="0">
                <a:latin typeface="NimbusRomNo9L-Regu"/>
              </a:rPr>
              <a:t> de </a:t>
            </a:r>
            <a:r>
              <a:rPr lang="en-US" sz="1800" dirty="0" err="1">
                <a:latin typeface="NimbusRomNo9L-Regu"/>
              </a:rPr>
              <a:t>fazer</a:t>
            </a:r>
            <a:r>
              <a:rPr lang="en-US" sz="1800" dirty="0">
                <a:latin typeface="NimbusRomNo9L-Regu"/>
              </a:rPr>
              <a:t> </a:t>
            </a:r>
            <a:r>
              <a:rPr lang="en-US" sz="1800" dirty="0" err="1">
                <a:latin typeface="NimbusRomNo9L-Regu"/>
              </a:rPr>
              <a:t>cair</a:t>
            </a:r>
            <a:r>
              <a:rPr lang="en-US" sz="1800" dirty="0">
                <a:latin typeface="NimbusRomNo9L-Regu"/>
              </a:rPr>
              <a:t>, </a:t>
            </a:r>
            <a:r>
              <a:rPr lang="en-US" sz="1800" dirty="0" err="1">
                <a:latin typeface="NimbusRomNo9L-Regu"/>
              </a:rPr>
              <a:t>vantajoso</a:t>
            </a:r>
            <a:r>
              <a:rPr lang="en-US" sz="1800" dirty="0">
                <a:latin typeface="NimbusRomNo9L-Regu"/>
              </a:rPr>
              <a:t> </a:t>
            </a:r>
            <a:r>
              <a:rPr lang="en-US" sz="1800" dirty="0" err="1">
                <a:latin typeface="NimbusRomNo9L-Regu"/>
              </a:rPr>
              <a:t>em</a:t>
            </a:r>
            <a:r>
              <a:rPr lang="en-US" sz="1800" dirty="0">
                <a:latin typeface="NimbusRomNo9L-Regu"/>
              </a:rPr>
              <a:t> </a:t>
            </a:r>
            <a:r>
              <a:rPr lang="en-US" sz="1800" dirty="0" err="1">
                <a:latin typeface="NimbusRomNo9L-Regu"/>
              </a:rPr>
              <a:t>situações</a:t>
            </a:r>
            <a:r>
              <a:rPr lang="en-US" sz="1800" dirty="0">
                <a:latin typeface="NimbusRomNo9L-Regu"/>
              </a:rPr>
              <a:t> de </a:t>
            </a:r>
            <a:r>
              <a:rPr lang="en-US" sz="1800" dirty="0" err="1">
                <a:latin typeface="NimbusRomNo9L-Regu"/>
              </a:rPr>
              <a:t>combate</a:t>
            </a:r>
            <a:r>
              <a:rPr lang="en-US" sz="1800" dirty="0">
                <a:latin typeface="NimbusRomNo9L-Regu"/>
              </a:rPr>
              <a:t>.</a:t>
            </a:r>
          </a:p>
          <a:p>
            <a:pPr algn="l"/>
            <a:endParaRPr lang="en-US" sz="1800" dirty="0">
              <a:latin typeface="NimbusRomNo9L-Regu"/>
            </a:endParaRPr>
          </a:p>
          <a:p>
            <a:pPr marL="0" indent="0" algn="l">
              <a:buNone/>
            </a:pPr>
            <a:r>
              <a:rPr lang="en-US" sz="1800" dirty="0">
                <a:latin typeface="NimbusRomNo9L-Regu"/>
              </a:rPr>
              <a:t>EM CENÁRIO MILITAR, modo </a:t>
            </a:r>
            <a:r>
              <a:rPr lang="en-US" sz="1800" dirty="0" err="1">
                <a:latin typeface="NimbusRomNo9L-Regu"/>
              </a:rPr>
              <a:t>operacional</a:t>
            </a:r>
            <a:r>
              <a:rPr lang="en-US" sz="1800" dirty="0">
                <a:latin typeface="NimbusRomNo9L-Regu"/>
              </a:rPr>
              <a:t> e </a:t>
            </a:r>
            <a:r>
              <a:rPr lang="en-US" sz="1800" dirty="0" err="1">
                <a:latin typeface="NimbusRomNo9L-Regu"/>
              </a:rPr>
              <a:t>silencioso</a:t>
            </a:r>
            <a:r>
              <a:rPr lang="en-US" sz="1800" dirty="0">
                <a:latin typeface="NimbusRomNo9L-Regu"/>
              </a:rPr>
              <a:t>:</a:t>
            </a:r>
          </a:p>
          <a:p>
            <a:pPr marL="342900" indent="-342900" algn="l">
              <a:buFont typeface="+mj-lt"/>
              <a:buAutoNum type="arabicPeriod"/>
            </a:pPr>
            <a:r>
              <a:rPr lang="en-US" sz="1800" dirty="0" err="1">
                <a:latin typeface="NimbusRomNo9L-Regu"/>
              </a:rPr>
              <a:t>Tarefas</a:t>
            </a:r>
            <a:r>
              <a:rPr lang="en-US" sz="1800" dirty="0">
                <a:latin typeface="NimbusRomNo9L-Regu"/>
              </a:rPr>
              <a:t> de </a:t>
            </a:r>
            <a:r>
              <a:rPr lang="en-US" sz="1800" dirty="0" err="1">
                <a:latin typeface="NimbusRomNo9L-Regu"/>
              </a:rPr>
              <a:t>deteção</a:t>
            </a:r>
            <a:r>
              <a:rPr lang="en-US" sz="1800" dirty="0">
                <a:latin typeface="NimbusRomNo9L-Regu"/>
              </a:rPr>
              <a:t> e </a:t>
            </a:r>
            <a:r>
              <a:rPr lang="en-US" sz="1800" dirty="0" err="1">
                <a:latin typeface="NimbusRomNo9L-Regu"/>
              </a:rPr>
              <a:t>classificação</a:t>
            </a:r>
            <a:r>
              <a:rPr lang="en-US" sz="1800" dirty="0">
                <a:latin typeface="NimbusRomNo9L-Regu"/>
              </a:rPr>
              <a:t> de </a:t>
            </a:r>
            <a:r>
              <a:rPr lang="en-US" sz="1800" dirty="0" err="1">
                <a:latin typeface="NimbusRomNo9L-Regu"/>
              </a:rPr>
              <a:t>alvos</a:t>
            </a:r>
            <a:r>
              <a:rPr lang="en-US" sz="1800" dirty="0">
                <a:latin typeface="NimbusRomNo9L-Regu"/>
              </a:rPr>
              <a:t>:</a:t>
            </a:r>
          </a:p>
          <a:p>
            <a:r>
              <a:rPr lang="en-US" sz="1800" dirty="0" err="1">
                <a:latin typeface="NimbusRomNo9L-Regu"/>
              </a:rPr>
              <a:t>Deteção</a:t>
            </a:r>
            <a:r>
              <a:rPr lang="en-US" sz="1800" dirty="0">
                <a:latin typeface="NimbusRomNo9L-Regu"/>
              </a:rPr>
              <a:t>: Grande volume de </a:t>
            </a:r>
            <a:r>
              <a:rPr lang="en-US" sz="1800" dirty="0" err="1">
                <a:latin typeface="NimbusRomNo9L-Regu"/>
              </a:rPr>
              <a:t>procura</a:t>
            </a:r>
            <a:r>
              <a:rPr lang="en-US" sz="1800" dirty="0">
                <a:latin typeface="NimbusRomNo9L-Regu"/>
              </a:rPr>
              <a:t> de </a:t>
            </a:r>
            <a:r>
              <a:rPr lang="en-US" sz="1800" dirty="0" err="1">
                <a:latin typeface="NimbusRomNo9L-Regu"/>
              </a:rPr>
              <a:t>potenciais</a:t>
            </a:r>
            <a:r>
              <a:rPr lang="en-US" sz="1800" dirty="0">
                <a:latin typeface="NimbusRomNo9L-Regu"/>
              </a:rPr>
              <a:t> </a:t>
            </a:r>
            <a:r>
              <a:rPr lang="en-US" sz="1800" dirty="0" err="1">
                <a:latin typeface="NimbusRomNo9L-Regu"/>
              </a:rPr>
              <a:t>alvos</a:t>
            </a:r>
            <a:r>
              <a:rPr lang="en-US" sz="1800" dirty="0">
                <a:latin typeface="NimbusRomNo9L-Regu"/>
              </a:rPr>
              <a:t>. O </a:t>
            </a:r>
            <a:r>
              <a:rPr lang="en-US" sz="1800" dirty="0" err="1">
                <a:latin typeface="NimbusRomNo9L-Regu"/>
              </a:rPr>
              <a:t>alvo</a:t>
            </a:r>
            <a:r>
              <a:rPr lang="en-US" sz="1800" dirty="0">
                <a:latin typeface="NimbusRomNo9L-Regu"/>
              </a:rPr>
              <a:t> </a:t>
            </a:r>
            <a:r>
              <a:rPr lang="en-US" sz="1800" dirty="0" err="1">
                <a:latin typeface="NimbusRomNo9L-Regu"/>
              </a:rPr>
              <a:t>tem</a:t>
            </a:r>
            <a:r>
              <a:rPr lang="en-US" sz="1800" dirty="0">
                <a:latin typeface="NimbusRomNo9L-Regu"/>
              </a:rPr>
              <a:t> de ser </a:t>
            </a:r>
            <a:r>
              <a:rPr lang="en-US" sz="1800" dirty="0" err="1">
                <a:latin typeface="NimbusRomNo9L-Regu"/>
              </a:rPr>
              <a:t>continuamente</a:t>
            </a:r>
            <a:r>
              <a:rPr lang="en-US" sz="1800" dirty="0">
                <a:latin typeface="NimbusRomNo9L-Regu"/>
              </a:rPr>
              <a:t> </a:t>
            </a:r>
            <a:r>
              <a:rPr lang="en-US" sz="1800" dirty="0" err="1">
                <a:latin typeface="NimbusRomNo9L-Regu"/>
              </a:rPr>
              <a:t>seguido</a:t>
            </a:r>
            <a:r>
              <a:rPr lang="en-US" sz="1800" dirty="0">
                <a:latin typeface="NimbusRomNo9L-Regu"/>
              </a:rPr>
              <a:t> </a:t>
            </a:r>
            <a:r>
              <a:rPr lang="en-US" sz="1800" dirty="0" err="1">
                <a:latin typeface="NimbusRomNo9L-Regu"/>
              </a:rPr>
              <a:t>em</a:t>
            </a:r>
            <a:r>
              <a:rPr lang="en-US" sz="1800" dirty="0">
                <a:latin typeface="NimbusRomNo9L-Regu"/>
              </a:rPr>
              <a:t> </a:t>
            </a:r>
            <a:r>
              <a:rPr lang="en-US" sz="1800" dirty="0" err="1">
                <a:latin typeface="NimbusRomNo9L-Regu"/>
              </a:rPr>
              <a:t>coordenadas</a:t>
            </a:r>
            <a:r>
              <a:rPr lang="en-US" sz="1800" dirty="0">
                <a:latin typeface="NimbusRomNo9L-Regu"/>
              </a:rPr>
              <a:t> </a:t>
            </a:r>
            <a:r>
              <a:rPr lang="en-US" sz="1800" dirty="0" err="1">
                <a:latin typeface="NimbusRomNo9L-Regu"/>
              </a:rPr>
              <a:t>cartesianas</a:t>
            </a:r>
            <a:r>
              <a:rPr lang="en-US" sz="1800" dirty="0">
                <a:latin typeface="NimbusRomNo9L-Regu"/>
              </a:rPr>
              <a:t>.</a:t>
            </a:r>
          </a:p>
          <a:p>
            <a:pPr marL="0" indent="0">
              <a:buNone/>
            </a:pPr>
            <a:endParaRPr lang="pt-PT" sz="1800" dirty="0">
              <a:latin typeface="LMRoman12-Italic"/>
            </a:endParaRPr>
          </a:p>
        </p:txBody>
      </p:sp>
      <p:pic>
        <p:nvPicPr>
          <p:cNvPr id="5" name="Imagem 4">
            <a:extLst>
              <a:ext uri="{FF2B5EF4-FFF2-40B4-BE49-F238E27FC236}">
                <a16:creationId xmlns:a16="http://schemas.microsoft.com/office/drawing/2014/main" id="{6DD29577-C7E3-4ED2-9878-1356EC812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835" y="3880235"/>
            <a:ext cx="3685950" cy="2659713"/>
          </a:xfrm>
          <a:prstGeom prst="rect">
            <a:avLst/>
          </a:prstGeom>
        </p:spPr>
      </p:pic>
    </p:spTree>
    <p:extLst>
      <p:ext uri="{BB962C8B-B14F-4D97-AF65-F5344CB8AC3E}">
        <p14:creationId xmlns:p14="http://schemas.microsoft.com/office/powerpoint/2010/main" val="162400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01612A6F-C06D-4A24-B251-C68E54068A6A}"/>
              </a:ext>
            </a:extLst>
          </p:cNvPr>
          <p:cNvSpPr>
            <a:spLocks noGrp="1"/>
          </p:cNvSpPr>
          <p:nvPr>
            <p:ph idx="1"/>
          </p:nvPr>
        </p:nvSpPr>
        <p:spPr>
          <a:xfrm>
            <a:off x="328474" y="159798"/>
            <a:ext cx="11025326" cy="6017165"/>
          </a:xfrm>
        </p:spPr>
        <p:txBody>
          <a:bodyPr/>
          <a:lstStyle/>
          <a:p>
            <a:r>
              <a:rPr lang="pt-PT" dirty="0"/>
              <a:t>Fase de deteção tem de ser silenciosa (passiva)  e cumprir os seguintes requisitos: operação em tempo real ( deteção, localização ) / localização do alvo eficaz ( o alvo tem de ser localizado em 3D com uma </a:t>
            </a:r>
            <a:r>
              <a:rPr lang="pt-PT" dirty="0" err="1"/>
              <a:t>accuracy</a:t>
            </a:r>
            <a:r>
              <a:rPr lang="pt-PT" dirty="0"/>
              <a:t> igual ou superior do que a largura do feixe da antena DVB-S. / Confiança e acessibilidade ( usar sinais acessíveis em áreas alargadas e sempre operacional).</a:t>
            </a:r>
          </a:p>
          <a:p>
            <a:pPr marL="0" indent="0">
              <a:buNone/>
            </a:pPr>
            <a:r>
              <a:rPr lang="pt-PT" dirty="0"/>
              <a:t>Cenários possíveis: </a:t>
            </a:r>
          </a:p>
        </p:txBody>
      </p:sp>
      <p:pic>
        <p:nvPicPr>
          <p:cNvPr id="5" name="Imagem 4">
            <a:extLst>
              <a:ext uri="{FF2B5EF4-FFF2-40B4-BE49-F238E27FC236}">
                <a16:creationId xmlns:a16="http://schemas.microsoft.com/office/drawing/2014/main" id="{8DAC761D-B7B2-421D-8CA8-4C62727C6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640" y="2689934"/>
            <a:ext cx="3446146" cy="4168066"/>
          </a:xfrm>
          <a:prstGeom prst="rect">
            <a:avLst/>
          </a:prstGeom>
        </p:spPr>
      </p:pic>
      <p:pic>
        <p:nvPicPr>
          <p:cNvPr id="7" name="Imagem 6">
            <a:extLst>
              <a:ext uri="{FF2B5EF4-FFF2-40B4-BE49-F238E27FC236}">
                <a16:creationId xmlns:a16="http://schemas.microsoft.com/office/drawing/2014/main" id="{4AA16C1A-9F84-491B-AA20-1F958B701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009" y="2689934"/>
            <a:ext cx="3406435" cy="1455546"/>
          </a:xfrm>
          <a:prstGeom prst="rect">
            <a:avLst/>
          </a:prstGeom>
        </p:spPr>
      </p:pic>
    </p:spTree>
    <p:extLst>
      <p:ext uri="{BB962C8B-B14F-4D97-AF65-F5344CB8AC3E}">
        <p14:creationId xmlns:p14="http://schemas.microsoft.com/office/powerpoint/2010/main" val="1115487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760B4055-752D-4492-80B5-D812DC08F00A}"/>
              </a:ext>
            </a:extLst>
          </p:cNvPr>
          <p:cNvSpPr>
            <a:spLocks noGrp="1"/>
          </p:cNvSpPr>
          <p:nvPr>
            <p:ph idx="1"/>
          </p:nvPr>
        </p:nvSpPr>
        <p:spPr>
          <a:xfrm>
            <a:off x="514905" y="275208"/>
            <a:ext cx="10838895" cy="5884000"/>
          </a:xfrm>
        </p:spPr>
        <p:txBody>
          <a:bodyPr>
            <a:normAutofit fontScale="92500" lnSpcReduction="20000"/>
          </a:bodyPr>
          <a:lstStyle/>
          <a:p>
            <a:r>
              <a:rPr lang="pt-PT" dirty="0"/>
              <a:t>Diferentes iluminadores de oportunidade: </a:t>
            </a:r>
          </a:p>
          <a:p>
            <a:pPr marL="514350" indent="-514350">
              <a:buFont typeface="+mj-lt"/>
              <a:buAutoNum type="arabicPeriod"/>
            </a:pPr>
            <a:r>
              <a:rPr lang="pt-PT" dirty="0"/>
              <a:t>Terrestres: </a:t>
            </a:r>
          </a:p>
          <a:p>
            <a:r>
              <a:rPr lang="pt-PT" dirty="0"/>
              <a:t>Radar passivo baseado em FM-rádio: larga acessibilidade e potência de transmissão razoável. Contudo a modulação é analógica logo a largura de banda efetiva instantânea depende do conteúdo do programa a ser transmitido. Teste revelam deteção de alvos a longa/média distância. Estrutura de Broadcast é terrestre, logo facilmente destruída em questão de conflitos.</a:t>
            </a:r>
          </a:p>
          <a:p>
            <a:r>
              <a:rPr lang="pt-PT" dirty="0"/>
              <a:t>Radar passivo baseado em DAB/DVB-T:  Modulação OFDM (largura de banda e características da função de </a:t>
            </a:r>
            <a:r>
              <a:rPr lang="pt-PT" dirty="0" err="1"/>
              <a:t>auto-ambiguidade</a:t>
            </a:r>
            <a:r>
              <a:rPr lang="pt-PT" dirty="0"/>
              <a:t> constantes). Operam em SFN ( single </a:t>
            </a:r>
            <a:r>
              <a:rPr lang="pt-PT" dirty="0" err="1"/>
              <a:t>frequency</a:t>
            </a:r>
            <a:r>
              <a:rPr lang="pt-PT" dirty="0"/>
              <a:t> network) onde múltiplos transmissores em sítios diferentes transmitem o mesmo sinal ao mesmo tempo. Distância de deteção inferior a FM </a:t>
            </a:r>
          </a:p>
          <a:p>
            <a:r>
              <a:rPr lang="pt-PT" dirty="0"/>
              <a:t>Radar passivo baseado em iluminadores satélite: Larga cobertura mesmo em zonas remotas. </a:t>
            </a:r>
            <a:r>
              <a:rPr lang="pt-PT" dirty="0" err="1"/>
              <a:t>Dificil</a:t>
            </a:r>
            <a:r>
              <a:rPr lang="pt-PT" dirty="0"/>
              <a:t> de destruir em zona de combate.</a:t>
            </a:r>
          </a:p>
          <a:p>
            <a:pPr marL="0" indent="0">
              <a:buNone/>
            </a:pPr>
            <a:r>
              <a:rPr lang="pt-PT" dirty="0"/>
              <a:t>Têm um EIRP (</a:t>
            </a:r>
            <a:r>
              <a:rPr lang="pt-PT" dirty="0" err="1"/>
              <a:t>Equivalent</a:t>
            </a:r>
            <a:r>
              <a:rPr lang="pt-PT" dirty="0"/>
              <a:t> </a:t>
            </a:r>
            <a:r>
              <a:rPr lang="pt-PT" dirty="0" err="1"/>
              <a:t>isotropic</a:t>
            </a:r>
            <a:r>
              <a:rPr lang="pt-PT" dirty="0"/>
              <a:t> </a:t>
            </a:r>
            <a:r>
              <a:rPr lang="pt-PT" dirty="0" err="1"/>
              <a:t>radiated</a:t>
            </a:r>
            <a:r>
              <a:rPr lang="pt-PT" dirty="0"/>
              <a:t> </a:t>
            </a:r>
            <a:r>
              <a:rPr lang="pt-PT" dirty="0" err="1"/>
              <a:t>power</a:t>
            </a:r>
            <a:r>
              <a:rPr lang="pt-PT" dirty="0"/>
              <a:t>) = 40- 50 </a:t>
            </a:r>
            <a:r>
              <a:rPr lang="pt-PT" dirty="0" err="1"/>
              <a:t>dBW</a:t>
            </a:r>
            <a:r>
              <a:rPr lang="pt-PT" dirty="0"/>
              <a:t> em órbitas altas</a:t>
            </a:r>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endParaRPr lang="pt-PT" dirty="0"/>
          </a:p>
        </p:txBody>
      </p:sp>
    </p:spTree>
    <p:extLst>
      <p:ext uri="{BB962C8B-B14F-4D97-AF65-F5344CB8AC3E}">
        <p14:creationId xmlns:p14="http://schemas.microsoft.com/office/powerpoint/2010/main" val="3718412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7540B1A3-A1FC-4DE4-A49D-B8EBE4AD382A}"/>
              </a:ext>
            </a:extLst>
          </p:cNvPr>
          <p:cNvSpPr>
            <a:spLocks noGrp="1"/>
          </p:cNvSpPr>
          <p:nvPr>
            <p:ph idx="1"/>
          </p:nvPr>
        </p:nvSpPr>
        <p:spPr>
          <a:xfrm>
            <a:off x="497150" y="284085"/>
            <a:ext cx="10856650" cy="5892878"/>
          </a:xfrm>
        </p:spPr>
        <p:txBody>
          <a:bodyPr>
            <a:normAutofit fontScale="62500" lnSpcReduction="20000"/>
          </a:bodyPr>
          <a:lstStyle/>
          <a:p>
            <a:r>
              <a:rPr lang="pt-PT" dirty="0"/>
              <a:t>Ex de satélites: </a:t>
            </a:r>
          </a:p>
          <a:p>
            <a:endParaRPr lang="pt-PT" dirty="0"/>
          </a:p>
          <a:p>
            <a:endParaRPr lang="pt-PT" dirty="0"/>
          </a:p>
          <a:p>
            <a:endParaRPr lang="pt-PT" dirty="0"/>
          </a:p>
          <a:p>
            <a:endParaRPr lang="pt-PT" dirty="0"/>
          </a:p>
          <a:p>
            <a:endParaRPr lang="pt-PT" dirty="0"/>
          </a:p>
          <a:p>
            <a:endParaRPr lang="pt-PT" dirty="0"/>
          </a:p>
          <a:p>
            <a:endParaRPr lang="pt-PT" dirty="0"/>
          </a:p>
          <a:p>
            <a:r>
              <a:rPr lang="pt-PT" dirty="0"/>
              <a:t>Transmissores : GEO (</a:t>
            </a:r>
            <a:r>
              <a:rPr lang="pt-PT" dirty="0" err="1"/>
              <a:t>Geostationary</a:t>
            </a:r>
            <a:r>
              <a:rPr lang="pt-PT" dirty="0"/>
              <a:t> </a:t>
            </a:r>
            <a:r>
              <a:rPr lang="pt-PT" dirty="0" err="1"/>
              <a:t>Earth</a:t>
            </a:r>
            <a:r>
              <a:rPr lang="pt-PT" dirty="0"/>
              <a:t> </a:t>
            </a:r>
            <a:r>
              <a:rPr lang="pt-PT" dirty="0" err="1"/>
              <a:t>Orbits</a:t>
            </a:r>
            <a:r>
              <a:rPr lang="pt-PT" dirty="0"/>
              <a:t>) longos tempos de integração </a:t>
            </a:r>
          </a:p>
          <a:p>
            <a:pPr marL="0" indent="0">
              <a:buNone/>
            </a:pPr>
            <a:r>
              <a:rPr lang="pt-PT" dirty="0" err="1"/>
              <a:t>Low</a:t>
            </a:r>
            <a:r>
              <a:rPr lang="pt-PT" dirty="0"/>
              <a:t> </a:t>
            </a:r>
            <a:r>
              <a:rPr lang="pt-PT" dirty="0" err="1"/>
              <a:t>Earth</a:t>
            </a:r>
            <a:r>
              <a:rPr lang="pt-PT" dirty="0"/>
              <a:t> </a:t>
            </a:r>
            <a:r>
              <a:rPr lang="pt-PT" dirty="0" err="1"/>
              <a:t>Orbit</a:t>
            </a:r>
            <a:r>
              <a:rPr lang="pt-PT" dirty="0"/>
              <a:t> (LEO)- possível detetar alvos em movimento devido à reduzida distância destes elementos.</a:t>
            </a:r>
          </a:p>
          <a:p>
            <a:r>
              <a:rPr lang="pt-PT" dirty="0"/>
              <a:t>Neste caso é necessário uma constelação ( </a:t>
            </a:r>
            <a:r>
              <a:rPr lang="pt-PT" dirty="0" err="1"/>
              <a:t>Globastar</a:t>
            </a:r>
            <a:r>
              <a:rPr lang="pt-PT" dirty="0"/>
              <a:t> ou </a:t>
            </a:r>
            <a:r>
              <a:rPr lang="pt-PT" dirty="0" err="1"/>
              <a:t>Iridium</a:t>
            </a:r>
            <a:r>
              <a:rPr lang="pt-PT" dirty="0"/>
              <a:t>) para garantir uma </a:t>
            </a:r>
            <a:r>
              <a:rPr lang="pt-PT" dirty="0" err="1"/>
              <a:t>uma</a:t>
            </a:r>
            <a:r>
              <a:rPr lang="pt-PT" dirty="0"/>
              <a:t> cobertura contínua . Contudo estas constelações dependem das comunicações pessoais ,logo a efetiva presença de sinal depende fortemente do número de utilizadores. Constelações do GNSS como GPS, GLONASS e GALILEO oferecem características semelhantes. Resumindo, estes iluminadores não são uma escolha admissível.</a:t>
            </a:r>
          </a:p>
          <a:p>
            <a:r>
              <a:rPr lang="pt-PT" dirty="0"/>
              <a:t>Como melhor alternativa, o geoestacionário </a:t>
            </a:r>
            <a:r>
              <a:rPr lang="pt-PT" dirty="0" err="1"/>
              <a:t>Eutelsat</a:t>
            </a:r>
            <a:r>
              <a:rPr lang="pt-PT" dirty="0"/>
              <a:t> 10ª, fornece maior EIRP e largura de banda adequada. Foi lançado em 2009 ( DVB-SH ) banda S.</a:t>
            </a:r>
          </a:p>
          <a:p>
            <a:r>
              <a:rPr lang="pt-PT" dirty="0"/>
              <a:t>Sinais DVB-SH são bons por: Nível de potência , OFDM, área de cobertura, facilidade de operação.</a:t>
            </a:r>
          </a:p>
          <a:p>
            <a:pPr marL="0" indent="0">
              <a:buNone/>
            </a:pPr>
            <a:r>
              <a:rPr lang="pt-PT" dirty="0"/>
              <a:t>Contudo, tem uma grande incerteza de acessibilidade no futuro porque o standard DVB-SH foi substituído por LTE ( </a:t>
            </a:r>
            <a:r>
              <a:rPr lang="pt-PT" dirty="0" err="1"/>
              <a:t>long</a:t>
            </a:r>
            <a:r>
              <a:rPr lang="pt-PT" dirty="0"/>
              <a:t> </a:t>
            </a:r>
            <a:r>
              <a:rPr lang="pt-PT" dirty="0" err="1"/>
              <a:t>term</a:t>
            </a:r>
            <a:r>
              <a:rPr lang="pt-PT" dirty="0"/>
              <a:t> </a:t>
            </a:r>
            <a:r>
              <a:rPr lang="pt-PT" dirty="0" err="1"/>
              <a:t>evolution</a:t>
            </a:r>
            <a:r>
              <a:rPr lang="pt-PT" dirty="0"/>
              <a:t>) para </a:t>
            </a:r>
            <a:r>
              <a:rPr lang="pt-PT" dirty="0" err="1"/>
              <a:t>recepções</a:t>
            </a:r>
            <a:r>
              <a:rPr lang="pt-PT" dirty="0"/>
              <a:t> móveis de </a:t>
            </a:r>
            <a:r>
              <a:rPr lang="pt-PT"/>
              <a:t>comunicação digital.</a:t>
            </a:r>
            <a:endParaRPr lang="pt-PT" dirty="0"/>
          </a:p>
        </p:txBody>
      </p:sp>
      <p:pic>
        <p:nvPicPr>
          <p:cNvPr id="4" name="Imagem 3">
            <a:extLst>
              <a:ext uri="{FF2B5EF4-FFF2-40B4-BE49-F238E27FC236}">
                <a16:creationId xmlns:a16="http://schemas.microsoft.com/office/drawing/2014/main" id="{2B399DAE-8C3C-4E46-9607-3A56D75FE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978" y="97654"/>
            <a:ext cx="3758097" cy="3217489"/>
          </a:xfrm>
          <a:prstGeom prst="rect">
            <a:avLst/>
          </a:prstGeom>
        </p:spPr>
      </p:pic>
    </p:spTree>
    <p:extLst>
      <p:ext uri="{BB962C8B-B14F-4D97-AF65-F5344CB8AC3E}">
        <p14:creationId xmlns:p14="http://schemas.microsoft.com/office/powerpoint/2010/main" val="2932568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4C3AC077-11C8-4FA3-8AE0-5B43852DC658}"/>
              </a:ext>
            </a:extLst>
          </p:cNvPr>
          <p:cNvSpPr>
            <a:spLocks noGrp="1"/>
          </p:cNvSpPr>
          <p:nvPr>
            <p:ph idx="1"/>
          </p:nvPr>
        </p:nvSpPr>
        <p:spPr>
          <a:xfrm>
            <a:off x="523783" y="319596"/>
            <a:ext cx="10830017" cy="5857367"/>
          </a:xfrm>
        </p:spPr>
        <p:txBody>
          <a:bodyPr/>
          <a:lstStyle/>
          <a:p>
            <a:r>
              <a:rPr lang="pt-PT" dirty="0"/>
              <a:t>PET ( Passive </a:t>
            </a:r>
            <a:r>
              <a:rPr lang="pt-PT" dirty="0" err="1"/>
              <a:t>emitter</a:t>
            </a:r>
            <a:r>
              <a:rPr lang="pt-PT" dirty="0"/>
              <a:t> </a:t>
            </a:r>
            <a:r>
              <a:rPr lang="pt-PT" dirty="0" err="1"/>
              <a:t>tracker</a:t>
            </a:r>
            <a:r>
              <a:rPr lang="pt-PT" dirty="0"/>
              <a:t>): Baseado na receção de ondas eletromagnéticas emitidas pelo próprio alvo. Posteriormente recebidas por múltiplas antenas e processados de acordo com o tempo de chegada dos sinais( TDOA). Permite deteção mesmo </a:t>
            </a:r>
            <a:r>
              <a:rPr lang="pt-PT" dirty="0" err="1"/>
              <a:t>off-shore</a:t>
            </a:r>
            <a:r>
              <a:rPr lang="pt-PT" dirty="0"/>
              <a:t> e de média a longa distância. Contudo como requer sinais do próprio alvo, é impossível de detetar se o alvo for passivo. Apenas fornece direção em ângulo ( azimute) não fornece elevação por exemplo. Requer requisitos elevados de hardware. Como a frequência transmitida pelo alvo é desconhecida, o subsistema PET tem de escutar em frequências alargadas </a:t>
            </a:r>
            <a:r>
              <a:rPr lang="pt-PT"/>
              <a:t>do espetro.</a:t>
            </a:r>
            <a:endParaRPr lang="pt-PT" dirty="0"/>
          </a:p>
          <a:p>
            <a:pPr marL="0" indent="0">
              <a:buNone/>
            </a:pPr>
            <a:endParaRPr lang="pt-PT" dirty="0"/>
          </a:p>
        </p:txBody>
      </p:sp>
    </p:spTree>
    <p:extLst>
      <p:ext uri="{BB962C8B-B14F-4D97-AF65-F5344CB8AC3E}">
        <p14:creationId xmlns:p14="http://schemas.microsoft.com/office/powerpoint/2010/main" val="3595958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Vantagem da geometria </a:t>
            </a:r>
            <a:r>
              <a:rPr lang="pt-PT" dirty="0" err="1"/>
              <a:t>bistática</a:t>
            </a:r>
            <a:r>
              <a:rPr lang="pt-PT" dirty="0"/>
              <a:t>( separação entre transmissor e recetor a bordo da plataforma) é que um alvo pode ser observado de diferentes ângulos.</a:t>
            </a:r>
          </a:p>
          <a:p>
            <a:pPr algn="l"/>
            <a:r>
              <a:rPr lang="pt-PT" dirty="0"/>
              <a:t>Tecnologia de radar passivo já é conhecida por mais de 70 anos devido à experiência de Arnold </a:t>
            </a:r>
            <a:r>
              <a:rPr lang="en-US" dirty="0"/>
              <a:t>Wilkins and Robert Watson-Watt in </a:t>
            </a:r>
            <a:r>
              <a:rPr lang="en-US" dirty="0" err="1"/>
              <a:t>Daventry</a:t>
            </a:r>
            <a:r>
              <a:rPr lang="en-US" dirty="0"/>
              <a:t>, U.K</a:t>
            </a:r>
          </a:p>
          <a:p>
            <a:pPr algn="l"/>
            <a:r>
              <a:rPr lang="en-US" dirty="0" err="1"/>
              <a:t>Radares</a:t>
            </a:r>
            <a:r>
              <a:rPr lang="en-US" dirty="0"/>
              <a:t> </a:t>
            </a:r>
            <a:r>
              <a:rPr lang="en-US" dirty="0" err="1"/>
              <a:t>passivos</a:t>
            </a:r>
            <a:r>
              <a:rPr lang="en-US" dirty="0"/>
              <a:t> </a:t>
            </a:r>
            <a:r>
              <a:rPr lang="en-US" dirty="0" err="1"/>
              <a:t>não</a:t>
            </a:r>
            <a:r>
              <a:rPr lang="en-US" dirty="0"/>
              <a:t> </a:t>
            </a:r>
            <a:r>
              <a:rPr lang="en-US" dirty="0" err="1"/>
              <a:t>necessitam</a:t>
            </a:r>
            <a:r>
              <a:rPr lang="en-US" dirty="0"/>
              <a:t> de </a:t>
            </a:r>
            <a:r>
              <a:rPr lang="en-US" dirty="0" err="1"/>
              <a:t>alocar</a:t>
            </a:r>
            <a:r>
              <a:rPr lang="en-US" dirty="0"/>
              <a:t> </a:t>
            </a:r>
            <a:r>
              <a:rPr lang="en-US" dirty="0" err="1"/>
              <a:t>espetro</a:t>
            </a:r>
            <a:r>
              <a:rPr lang="en-US" dirty="0"/>
              <a:t> </a:t>
            </a:r>
            <a:r>
              <a:rPr lang="en-US" dirty="0" err="1"/>
              <a:t>eletromagnético</a:t>
            </a:r>
            <a:r>
              <a:rPr lang="en-US" dirty="0"/>
              <a:t> </a:t>
            </a:r>
            <a:r>
              <a:rPr lang="en-US" dirty="0" err="1"/>
              <a:t>uma</a:t>
            </a:r>
            <a:r>
              <a:rPr lang="en-US" dirty="0"/>
              <a:t> </a:t>
            </a:r>
            <a:r>
              <a:rPr lang="en-US" dirty="0" err="1"/>
              <a:t>vez</a:t>
            </a:r>
            <a:r>
              <a:rPr lang="en-US" dirty="0"/>
              <a:t> que </a:t>
            </a:r>
            <a:r>
              <a:rPr lang="en-US" dirty="0" err="1"/>
              <a:t>não</a:t>
            </a:r>
            <a:r>
              <a:rPr lang="en-US" dirty="0"/>
              <a:t> </a:t>
            </a:r>
            <a:r>
              <a:rPr lang="en-US" dirty="0" err="1"/>
              <a:t>emitem</a:t>
            </a:r>
            <a:r>
              <a:rPr lang="en-US" dirty="0"/>
              <a:t> </a:t>
            </a:r>
            <a:r>
              <a:rPr lang="en-US" dirty="0" err="1"/>
              <a:t>energia</a:t>
            </a:r>
            <a:r>
              <a:rPr lang="en-US" dirty="0"/>
              <a:t>- “green” para o </a:t>
            </a:r>
            <a:r>
              <a:rPr lang="en-US" dirty="0" err="1"/>
              <a:t>ambiente</a:t>
            </a:r>
            <a:r>
              <a:rPr lang="en-US" dirty="0"/>
              <a:t>.</a:t>
            </a:r>
          </a:p>
          <a:p>
            <a:pPr algn="l"/>
            <a:r>
              <a:rPr lang="en-US" dirty="0" err="1"/>
              <a:t>Considerado</a:t>
            </a:r>
            <a:r>
              <a:rPr lang="en-US" dirty="0"/>
              <a:t> o </a:t>
            </a:r>
            <a:r>
              <a:rPr lang="en-US" dirty="0" err="1"/>
              <a:t>melhor</a:t>
            </a:r>
            <a:r>
              <a:rPr lang="en-US" dirty="0"/>
              <a:t> </a:t>
            </a:r>
            <a:r>
              <a:rPr lang="en-US" dirty="0" err="1"/>
              <a:t>iluminador</a:t>
            </a:r>
            <a:r>
              <a:rPr lang="en-US" dirty="0"/>
              <a:t>-DVB-T </a:t>
            </a:r>
            <a:r>
              <a:rPr lang="en-US" dirty="0" err="1"/>
              <a:t>relativa</a:t>
            </a:r>
            <a:r>
              <a:rPr lang="en-US" dirty="0"/>
              <a:t> </a:t>
            </a:r>
            <a:r>
              <a:rPr lang="en-US" dirty="0" err="1"/>
              <a:t>alta</a:t>
            </a:r>
            <a:r>
              <a:rPr lang="en-US" dirty="0"/>
              <a:t> </a:t>
            </a:r>
            <a:r>
              <a:rPr lang="en-US" dirty="0" err="1"/>
              <a:t>potência</a:t>
            </a:r>
            <a:r>
              <a:rPr lang="en-US" dirty="0"/>
              <a:t> (10-100kW)- </a:t>
            </a:r>
            <a:r>
              <a:rPr lang="en-US" dirty="0" err="1"/>
              <a:t>largura</a:t>
            </a:r>
            <a:r>
              <a:rPr lang="en-US" dirty="0"/>
              <a:t> de </a:t>
            </a:r>
            <a:r>
              <a:rPr lang="en-US" dirty="0" err="1"/>
              <a:t>banda</a:t>
            </a:r>
            <a:r>
              <a:rPr lang="en-US" dirty="0"/>
              <a:t> de 7.6Mhz para 1 canal-</a:t>
            </a:r>
            <a:r>
              <a:rPr lang="en-US" dirty="0" err="1"/>
              <a:t>resolução</a:t>
            </a:r>
            <a:r>
              <a:rPr lang="en-US" dirty="0"/>
              <a:t> de </a:t>
            </a:r>
            <a:r>
              <a:rPr lang="en-US" dirty="0" err="1"/>
              <a:t>até</a:t>
            </a:r>
            <a:r>
              <a:rPr lang="en-US" dirty="0"/>
              <a:t> 20m.	</a:t>
            </a:r>
            <a:endParaRPr lang="pt-PT" dirty="0"/>
          </a:p>
        </p:txBody>
      </p:sp>
    </p:spTree>
    <p:extLst>
      <p:ext uri="{BB962C8B-B14F-4D97-AF65-F5344CB8AC3E}">
        <p14:creationId xmlns:p14="http://schemas.microsoft.com/office/powerpoint/2010/main" val="1359760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en-US" sz="1800" b="0" i="0" u="none" strike="noStrike" baseline="0" dirty="0">
                <a:solidFill>
                  <a:srgbClr val="231F20"/>
                </a:solidFill>
                <a:latin typeface="Times-Roman"/>
              </a:rPr>
              <a:t>Improved Passive SAR Imaging With</a:t>
            </a:r>
            <a:br>
              <a:rPr lang="en-US" sz="1800" b="0" i="0" u="none" strike="noStrike" baseline="0" dirty="0">
                <a:solidFill>
                  <a:srgbClr val="231F20"/>
                </a:solidFill>
                <a:latin typeface="Times-Roman"/>
              </a:rPr>
            </a:br>
            <a:r>
              <a:rPr lang="pt-PT" sz="1800" b="0" i="0" u="none" strike="noStrike" baseline="0" dirty="0">
                <a:solidFill>
                  <a:srgbClr val="231F20"/>
                </a:solidFill>
                <a:latin typeface="Times-Roman"/>
              </a:rPr>
              <a:t>DVB-T </a:t>
            </a:r>
            <a:r>
              <a:rPr lang="pt-PT" sz="1800" b="0" i="0" u="none" strike="noStrike" baseline="0" dirty="0" err="1">
                <a:solidFill>
                  <a:srgbClr val="231F20"/>
                </a:solidFill>
                <a:latin typeface="Times-Roman"/>
              </a:rPr>
              <a:t>Transmissions</a:t>
            </a:r>
            <a:endParaRPr lang="pt-PT" sz="1800" dirty="0">
              <a:latin typeface="TimesNewRoman"/>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err="1">
                <a:solidFill>
                  <a:srgbClr val="231F20"/>
                </a:solidFill>
                <a:latin typeface="Times-Roman"/>
              </a:rPr>
              <a:t>Yue</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Fang</a:t>
            </a:r>
            <a:r>
              <a:rPr lang="pt-PT" sz="1800" b="0" i="0" u="none" strike="noStrike" baseline="0" dirty="0">
                <a:solidFill>
                  <a:srgbClr val="231F20"/>
                </a:solidFill>
                <a:latin typeface="Times-Roman"/>
              </a:rPr>
              <a:t> , George </a:t>
            </a:r>
            <a:r>
              <a:rPr lang="pt-PT" sz="1800" b="0" i="0" u="none" strike="noStrike" baseline="0" dirty="0" err="1">
                <a:solidFill>
                  <a:srgbClr val="231F20"/>
                </a:solidFill>
                <a:latin typeface="Times-Roman"/>
              </a:rPr>
              <a:t>Atkinson</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Alp</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Sayin</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Jie</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Chen</a:t>
            </a:r>
            <a:r>
              <a:rPr lang="pt-PT" sz="1800" b="0" i="0" u="none" strike="noStrike" baseline="0" dirty="0">
                <a:solidFill>
                  <a:srgbClr val="231F20"/>
                </a:solidFill>
                <a:latin typeface="Times-Roman"/>
              </a:rPr>
              <a:t> , </a:t>
            </a:r>
            <a:r>
              <a:rPr lang="pt-PT" sz="1800" b="0" i="1" u="none" strike="noStrike" baseline="0" dirty="0" err="1">
                <a:solidFill>
                  <a:srgbClr val="231F20"/>
                </a:solidFill>
                <a:latin typeface="Times-Italic"/>
              </a:rPr>
              <a:t>Senior</a:t>
            </a:r>
            <a:r>
              <a:rPr lang="pt-PT" sz="1800" b="0" i="1" u="none" strike="noStrike" baseline="0" dirty="0">
                <a:solidFill>
                  <a:srgbClr val="231F20"/>
                </a:solidFill>
                <a:latin typeface="Times-Italic"/>
              </a:rPr>
              <a:t> </a:t>
            </a:r>
            <a:r>
              <a:rPr lang="pt-PT" sz="1800" b="0" i="1" u="none" strike="noStrike" baseline="0" dirty="0" err="1">
                <a:solidFill>
                  <a:srgbClr val="231F20"/>
                </a:solidFill>
                <a:latin typeface="Times-Italic"/>
              </a:rPr>
              <a:t>Member</a:t>
            </a:r>
            <a:r>
              <a:rPr lang="pt-PT" sz="1800" b="0" i="1" u="none" strike="noStrike" baseline="0" dirty="0">
                <a:solidFill>
                  <a:srgbClr val="231F20"/>
                </a:solidFill>
                <a:latin typeface="Times-Italic"/>
              </a:rPr>
              <a:t>, IEEE</a:t>
            </a:r>
            <a:r>
              <a:rPr lang="pt-PT" sz="1800" b="0" i="0" u="none" strike="noStrike" baseline="0" dirty="0">
                <a:solidFill>
                  <a:srgbClr val="231F20"/>
                </a:solidFill>
                <a:latin typeface="Times-Roman"/>
              </a:rPr>
              <a:t>, </a:t>
            </a:r>
            <a:r>
              <a:rPr lang="pt-PT" sz="1800" b="0" i="0" u="none" strike="noStrike" baseline="0" dirty="0" err="1">
                <a:solidFill>
                  <a:srgbClr val="231F20"/>
                </a:solidFill>
                <a:latin typeface="Times-Roman"/>
              </a:rPr>
              <a:t>Pengbo</a:t>
            </a:r>
            <a:r>
              <a:rPr lang="pt-PT" sz="1800" b="0" i="0" u="none" strike="noStrike" baseline="0" dirty="0">
                <a:solidFill>
                  <a:srgbClr val="231F20"/>
                </a:solidFill>
                <a:latin typeface="Times-Roman"/>
              </a:rPr>
              <a:t> Wang , </a:t>
            </a:r>
            <a:r>
              <a:rPr lang="pt-PT" sz="1800" b="0" i="1" u="none" strike="noStrike" baseline="0" dirty="0" err="1">
                <a:solidFill>
                  <a:srgbClr val="231F20"/>
                </a:solidFill>
                <a:latin typeface="Times-Italic"/>
              </a:rPr>
              <a:t>Member</a:t>
            </a:r>
            <a:r>
              <a:rPr lang="pt-PT" sz="1800" b="0" i="1" u="none" strike="noStrike" baseline="0" dirty="0">
                <a:solidFill>
                  <a:srgbClr val="231F20"/>
                </a:solidFill>
                <a:latin typeface="Times-Italic"/>
              </a:rPr>
              <a:t>, IEEE</a:t>
            </a:r>
            <a:r>
              <a:rPr lang="pt-PT" sz="1800" b="0" i="0" u="none" strike="noStrike" baseline="0" dirty="0">
                <a:solidFill>
                  <a:srgbClr val="231F20"/>
                </a:solidFill>
                <a:latin typeface="Times-Roman"/>
              </a:rPr>
              <a:t>,</a:t>
            </a:r>
          </a:p>
          <a:p>
            <a:pPr algn="l"/>
            <a:r>
              <a:rPr lang="en-US" sz="1800" b="0" i="0" u="none" strike="noStrike" baseline="0" dirty="0" err="1">
                <a:solidFill>
                  <a:srgbClr val="231F20"/>
                </a:solidFill>
                <a:latin typeface="Times-Roman"/>
              </a:rPr>
              <a:t>Michail</a:t>
            </a:r>
            <a:r>
              <a:rPr lang="en-US" sz="1800" b="0" i="0" u="none" strike="noStrike" baseline="0" dirty="0">
                <a:solidFill>
                  <a:srgbClr val="231F20"/>
                </a:solidFill>
                <a:latin typeface="Times-Roman"/>
              </a:rPr>
              <a:t> Antoniou , </a:t>
            </a:r>
            <a:r>
              <a:rPr lang="en-US" sz="1800" b="0" i="1" u="none" strike="noStrike" baseline="0" dirty="0">
                <a:solidFill>
                  <a:srgbClr val="231F20"/>
                </a:solidFill>
                <a:latin typeface="Times-Italic"/>
              </a:rPr>
              <a:t>Senior Member, IEEE</a:t>
            </a:r>
            <a:r>
              <a:rPr lang="en-US" sz="1800" b="0" i="0" u="none" strike="noStrike" baseline="0" dirty="0">
                <a:solidFill>
                  <a:srgbClr val="231F20"/>
                </a:solidFill>
                <a:latin typeface="Times-Roman"/>
              </a:rPr>
              <a:t>, and Mikhail </a:t>
            </a:r>
            <a:r>
              <a:rPr lang="en-US" sz="1800" b="0" i="0" u="none" strike="noStrike" baseline="0" dirty="0" err="1">
                <a:solidFill>
                  <a:srgbClr val="231F20"/>
                </a:solidFill>
                <a:latin typeface="Times-Roman"/>
              </a:rPr>
              <a:t>Cherniakov</a:t>
            </a:r>
            <a:endParaRPr lang="pt-PT" sz="3200" dirty="0">
              <a:solidFill>
                <a:srgbClr val="FEFFFF"/>
              </a:solidFill>
            </a:endParaRPr>
          </a:p>
        </p:txBody>
      </p:sp>
    </p:spTree>
    <p:extLst>
      <p:ext uri="{BB962C8B-B14F-4D97-AF65-F5344CB8AC3E}">
        <p14:creationId xmlns:p14="http://schemas.microsoft.com/office/powerpoint/2010/main" val="19648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D3C8CD9-1DC9-44A8-8038-3F16B68761A9}"/>
              </a:ext>
            </a:extLst>
          </p:cNvPr>
          <p:cNvSpPr>
            <a:spLocks noGrp="1"/>
          </p:cNvSpPr>
          <p:nvPr>
            <p:ph idx="1"/>
          </p:nvPr>
        </p:nvSpPr>
        <p:spPr>
          <a:xfrm>
            <a:off x="849667" y="381740"/>
            <a:ext cx="10492666" cy="5777468"/>
          </a:xfrm>
        </p:spPr>
        <p:txBody>
          <a:bodyPr>
            <a:normAutofit fontScale="92500" lnSpcReduction="10000"/>
          </a:bodyPr>
          <a:lstStyle/>
          <a:p>
            <a:r>
              <a:rPr lang="pt-PT" dirty="0"/>
              <a:t>Passive SAR com DVB-T apesar de não ter cobertura global e ter uma resolução modesta ( 8Mhz para um canal DVB-T= resolução em distância de 20m) é um sistema promissor devido à elevada potência de transmissão .O que permite </a:t>
            </a:r>
            <a:r>
              <a:rPr lang="pt-PT" dirty="0" err="1"/>
              <a:t>imaging</a:t>
            </a:r>
            <a:r>
              <a:rPr lang="pt-PT" dirty="0"/>
              <a:t> a elevada distância e tem baixa frequência normalmente UHF caracterizada pelos efeitos de propagação indiretos.</a:t>
            </a:r>
          </a:p>
          <a:p>
            <a:r>
              <a:rPr lang="pt-PT" dirty="0"/>
              <a:t>Maior parte dos </a:t>
            </a:r>
            <a:r>
              <a:rPr lang="pt-PT" dirty="0" err="1"/>
              <a:t>sitemas</a:t>
            </a:r>
            <a:r>
              <a:rPr lang="pt-PT" dirty="0"/>
              <a:t> DVB-T SAR usam canais separados para o sinal direto e o sinal refletido , no qual o sinal direto é usado para range </a:t>
            </a:r>
            <a:r>
              <a:rPr lang="pt-PT" dirty="0" err="1"/>
              <a:t>compression</a:t>
            </a:r>
            <a:r>
              <a:rPr lang="pt-PT" dirty="0"/>
              <a:t> .</a:t>
            </a:r>
          </a:p>
          <a:p>
            <a:r>
              <a:rPr lang="pt-PT" dirty="0"/>
              <a:t>Neste artigo, o sinal direto é omitido. Provoca maior complexidade no hardware .</a:t>
            </a:r>
          </a:p>
          <a:p>
            <a:r>
              <a:rPr lang="pt-PT" dirty="0"/>
              <a:t>Técnicas de CLEAN para remover o sinal direto = Estas ainda não foram extensamente testadas, o que se faz é um canal para cada sinal.</a:t>
            </a:r>
          </a:p>
          <a:p>
            <a:r>
              <a:rPr lang="pt-PT" dirty="0"/>
              <a:t>Irregularidades no movimentos das plataformas são corrigidas por </a:t>
            </a:r>
            <a:r>
              <a:rPr lang="pt-PT" dirty="0" err="1"/>
              <a:t>autofocus</a:t>
            </a:r>
            <a:r>
              <a:rPr lang="pt-PT" dirty="0"/>
              <a:t> </a:t>
            </a:r>
            <a:r>
              <a:rPr lang="pt-PT" dirty="0" err="1"/>
              <a:t>routines</a:t>
            </a:r>
            <a:r>
              <a:rPr lang="pt-PT" dirty="0"/>
              <a:t>.</a:t>
            </a:r>
          </a:p>
          <a:p>
            <a:r>
              <a:rPr lang="pt-PT" dirty="0"/>
              <a:t>Problemas nas formas de onda de DVB-T ( </a:t>
            </a:r>
            <a:r>
              <a:rPr lang="pt-PT" dirty="0" err="1"/>
              <a:t>Pilot</a:t>
            </a:r>
            <a:r>
              <a:rPr lang="pt-PT" dirty="0"/>
              <a:t> </a:t>
            </a:r>
            <a:r>
              <a:rPr lang="pt-PT" dirty="0" err="1"/>
              <a:t>Signals</a:t>
            </a:r>
            <a:r>
              <a:rPr lang="pt-PT" dirty="0"/>
              <a:t>).</a:t>
            </a:r>
          </a:p>
          <a:p>
            <a:endParaRPr lang="pt-PT" dirty="0"/>
          </a:p>
        </p:txBody>
      </p:sp>
    </p:spTree>
    <p:extLst>
      <p:ext uri="{BB962C8B-B14F-4D97-AF65-F5344CB8AC3E}">
        <p14:creationId xmlns:p14="http://schemas.microsoft.com/office/powerpoint/2010/main" val="513665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99A7CF85-211F-4402-8E7D-809123AA03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7109" y="839848"/>
            <a:ext cx="3909399" cy="1859441"/>
          </a:xfrm>
        </p:spPr>
      </p:pic>
      <p:sp>
        <p:nvSpPr>
          <p:cNvPr id="6" name="CaixaDeTexto 5">
            <a:extLst>
              <a:ext uri="{FF2B5EF4-FFF2-40B4-BE49-F238E27FC236}">
                <a16:creationId xmlns:a16="http://schemas.microsoft.com/office/drawing/2014/main" id="{5E10FABD-FB63-48C6-B93D-F8B93A66E5E8}"/>
              </a:ext>
            </a:extLst>
          </p:cNvPr>
          <p:cNvSpPr txBox="1"/>
          <p:nvPr/>
        </p:nvSpPr>
        <p:spPr>
          <a:xfrm>
            <a:off x="637109" y="470516"/>
            <a:ext cx="8602462" cy="369332"/>
          </a:xfrm>
          <a:prstGeom prst="rect">
            <a:avLst/>
          </a:prstGeom>
          <a:noFill/>
        </p:spPr>
        <p:txBody>
          <a:bodyPr wrap="square" rtlCol="0">
            <a:spAutoFit/>
          </a:bodyPr>
          <a:lstStyle/>
          <a:p>
            <a:r>
              <a:rPr lang="pt-PT" dirty="0"/>
              <a:t>Processamento de sinal:   </a:t>
            </a:r>
            <a:r>
              <a:rPr lang="pt-PT" dirty="0">
                <a:solidFill>
                  <a:srgbClr val="FF0000"/>
                </a:solidFill>
              </a:rPr>
              <a:t>Rascunhos em folha à parte</a:t>
            </a:r>
            <a:endParaRPr lang="pt-PT" dirty="0"/>
          </a:p>
        </p:txBody>
      </p:sp>
      <p:sp>
        <p:nvSpPr>
          <p:cNvPr id="7" name="CaixaDeTexto 6">
            <a:extLst>
              <a:ext uri="{FF2B5EF4-FFF2-40B4-BE49-F238E27FC236}">
                <a16:creationId xmlns:a16="http://schemas.microsoft.com/office/drawing/2014/main" id="{813A3AFF-3E14-4B06-AB8A-44754E9E32B2}"/>
              </a:ext>
            </a:extLst>
          </p:cNvPr>
          <p:cNvSpPr txBox="1"/>
          <p:nvPr/>
        </p:nvSpPr>
        <p:spPr>
          <a:xfrm>
            <a:off x="637109" y="2902998"/>
            <a:ext cx="10983761" cy="3416320"/>
          </a:xfrm>
          <a:prstGeom prst="rect">
            <a:avLst/>
          </a:prstGeom>
          <a:noFill/>
        </p:spPr>
        <p:txBody>
          <a:bodyPr wrap="square" rtlCol="0">
            <a:spAutoFit/>
          </a:bodyPr>
          <a:lstStyle/>
          <a:p>
            <a:pPr marL="342900" indent="-342900">
              <a:buAutoNum type="alphaUcPeriod"/>
            </a:pPr>
            <a:r>
              <a:rPr lang="pt-PT" b="1" dirty="0"/>
              <a:t>RC PROCESSING</a:t>
            </a:r>
          </a:p>
          <a:p>
            <a:pPr marL="342900" indent="-342900">
              <a:buAutoNum type="alphaUcPeriod"/>
            </a:pPr>
            <a:endParaRPr lang="pt-PT" b="1" dirty="0"/>
          </a:p>
          <a:p>
            <a:r>
              <a:rPr lang="pt-PT" dirty="0"/>
              <a:t>Depois do RC existem vários </a:t>
            </a:r>
            <a:r>
              <a:rPr lang="pt-PT" dirty="0" err="1"/>
              <a:t>peaks</a:t>
            </a:r>
            <a:r>
              <a:rPr lang="pt-PT" dirty="0"/>
              <a:t> de amplitude devido à presença de </a:t>
            </a:r>
            <a:r>
              <a:rPr lang="pt-PT" dirty="0" err="1"/>
              <a:t>pilot</a:t>
            </a:r>
            <a:r>
              <a:rPr lang="pt-PT" dirty="0"/>
              <a:t> </a:t>
            </a:r>
            <a:r>
              <a:rPr lang="pt-PT" dirty="0" err="1"/>
              <a:t>signals</a:t>
            </a:r>
            <a:r>
              <a:rPr lang="pt-PT" dirty="0"/>
              <a:t>. Contudo são suprimidos devido a várias razões: Para um único símbolo DVB-T , a amplitude das ambiguidades é quase 20dB abaixo do </a:t>
            </a:r>
            <a:r>
              <a:rPr lang="pt-PT" dirty="0" err="1"/>
              <a:t>main</a:t>
            </a:r>
            <a:r>
              <a:rPr lang="pt-PT" dirty="0"/>
              <a:t> </a:t>
            </a:r>
            <a:r>
              <a:rPr lang="pt-PT" dirty="0" err="1"/>
              <a:t>peak.O</a:t>
            </a:r>
            <a:r>
              <a:rPr lang="pt-PT" dirty="0"/>
              <a:t> sinal direto é 40-60 dB acima do sinal refletido. No artigo detalhes de como a influências dos pilotos não é importante para </a:t>
            </a:r>
            <a:r>
              <a:rPr lang="pt-PT" dirty="0" err="1"/>
              <a:t>imaging</a:t>
            </a:r>
            <a:r>
              <a:rPr lang="pt-PT" dirty="0"/>
              <a:t> </a:t>
            </a:r>
            <a:r>
              <a:rPr lang="pt-PT" dirty="0" err="1"/>
              <a:t>perfomance</a:t>
            </a:r>
            <a:r>
              <a:rPr lang="pt-PT" dirty="0"/>
              <a:t>.</a:t>
            </a:r>
          </a:p>
          <a:p>
            <a:endParaRPr lang="pt-PT" dirty="0"/>
          </a:p>
          <a:p>
            <a:r>
              <a:rPr lang="pt-PT" b="1" dirty="0"/>
              <a:t>B. DSS PROCESSING</a:t>
            </a:r>
          </a:p>
          <a:p>
            <a:endParaRPr lang="pt-PT" b="1" dirty="0"/>
          </a:p>
          <a:p>
            <a:r>
              <a:rPr lang="pt-PT" dirty="0"/>
              <a:t>Suprimir o sinal direto baseado em técnicas CLEAN. Modelo apresentado é uma alteração ao CLEAN.</a:t>
            </a:r>
          </a:p>
          <a:p>
            <a:pPr algn="l"/>
            <a:r>
              <a:rPr lang="pt-PT" dirty="0"/>
              <a:t>Composto em três partes :</a:t>
            </a:r>
            <a:r>
              <a:rPr lang="pt-PT" dirty="0" err="1"/>
              <a:t>feature</a:t>
            </a:r>
            <a:r>
              <a:rPr lang="pt-PT" dirty="0"/>
              <a:t> </a:t>
            </a:r>
            <a:r>
              <a:rPr lang="pt-PT" dirty="0" err="1"/>
              <a:t>extraction</a:t>
            </a:r>
            <a:r>
              <a:rPr lang="pt-PT" dirty="0"/>
              <a:t> (</a:t>
            </a:r>
            <a:r>
              <a:rPr lang="pt-PT" dirty="0" err="1"/>
              <a:t>red</a:t>
            </a:r>
            <a:r>
              <a:rPr lang="pt-PT" dirty="0"/>
              <a:t> </a:t>
            </a:r>
            <a:r>
              <a:rPr lang="pt-PT" dirty="0" err="1"/>
              <a:t>dashed</a:t>
            </a:r>
            <a:r>
              <a:rPr lang="pt-PT" dirty="0"/>
              <a:t> </a:t>
            </a:r>
            <a:r>
              <a:rPr lang="pt-PT" dirty="0" err="1"/>
              <a:t>line</a:t>
            </a:r>
            <a:r>
              <a:rPr lang="pt-PT" dirty="0"/>
              <a:t>), </a:t>
            </a:r>
            <a:r>
              <a:rPr lang="pt-PT" dirty="0" err="1"/>
              <a:t>matrix</a:t>
            </a:r>
            <a:r>
              <a:rPr lang="pt-PT" dirty="0"/>
              <a:t> </a:t>
            </a:r>
            <a:r>
              <a:rPr lang="pt-PT" dirty="0" err="1"/>
              <a:t>correlation</a:t>
            </a:r>
            <a:r>
              <a:rPr lang="pt-PT" dirty="0"/>
              <a:t> </a:t>
            </a:r>
            <a:r>
              <a:rPr lang="pt-PT" dirty="0" err="1"/>
              <a:t>coefficient</a:t>
            </a:r>
            <a:r>
              <a:rPr lang="pt-PT" dirty="0"/>
              <a:t> </a:t>
            </a:r>
            <a:r>
              <a:rPr lang="pt-PT" dirty="0" err="1"/>
              <a:t>calculation</a:t>
            </a:r>
            <a:r>
              <a:rPr lang="pt-PT" dirty="0"/>
              <a:t> (</a:t>
            </a:r>
            <a:r>
              <a:rPr lang="pt-PT" dirty="0" err="1"/>
              <a:t>blue</a:t>
            </a:r>
            <a:endParaRPr lang="pt-PT" dirty="0"/>
          </a:p>
          <a:p>
            <a:pPr algn="l"/>
            <a:r>
              <a:rPr lang="en-US" dirty="0"/>
              <a:t>dashed line), and image subtraction (purple dashed line)</a:t>
            </a:r>
            <a:endParaRPr lang="pt-PT" dirty="0"/>
          </a:p>
        </p:txBody>
      </p:sp>
    </p:spTree>
    <p:extLst>
      <p:ext uri="{BB962C8B-B14F-4D97-AF65-F5344CB8AC3E}">
        <p14:creationId xmlns:p14="http://schemas.microsoft.com/office/powerpoint/2010/main" val="1532199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DD55DB98-9655-468E-85B4-B408CFCD6C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9709" y="122718"/>
            <a:ext cx="2798219" cy="3095902"/>
          </a:xfrm>
        </p:spPr>
      </p:pic>
      <p:sp>
        <p:nvSpPr>
          <p:cNvPr id="6" name="CaixaDeTexto 5">
            <a:extLst>
              <a:ext uri="{FF2B5EF4-FFF2-40B4-BE49-F238E27FC236}">
                <a16:creationId xmlns:a16="http://schemas.microsoft.com/office/drawing/2014/main" id="{C04441BE-2926-418B-BA2D-F5901BE8C329}"/>
              </a:ext>
            </a:extLst>
          </p:cNvPr>
          <p:cNvSpPr txBox="1"/>
          <p:nvPr/>
        </p:nvSpPr>
        <p:spPr>
          <a:xfrm>
            <a:off x="275207" y="3693111"/>
            <a:ext cx="11274641" cy="2585323"/>
          </a:xfrm>
          <a:prstGeom prst="rect">
            <a:avLst/>
          </a:prstGeom>
          <a:noFill/>
        </p:spPr>
        <p:txBody>
          <a:bodyPr wrap="square" rtlCol="0">
            <a:spAutoFit/>
          </a:bodyPr>
          <a:lstStyle/>
          <a:p>
            <a:r>
              <a:rPr lang="pt-PT" dirty="0"/>
              <a:t>.Objetivo é o retângulo verde.</a:t>
            </a:r>
          </a:p>
          <a:p>
            <a:r>
              <a:rPr lang="pt-PT" dirty="0"/>
              <a:t>Neste caso inicialmente são gravados vários sinais ao longo do tempo, onde o objetivo é que o sinal direto permaneça quase intacto, enquanto que os ecos refletidos não. É feito o </a:t>
            </a:r>
            <a:r>
              <a:rPr lang="pt-PT" dirty="0" err="1"/>
              <a:t>avereging</a:t>
            </a:r>
            <a:r>
              <a:rPr lang="pt-PT" dirty="0"/>
              <a:t>, onde sai um sinal de referência.</a:t>
            </a:r>
          </a:p>
          <a:p>
            <a:r>
              <a:rPr lang="pt-PT" dirty="0"/>
              <a:t>O sinal direto desta forma é removido sem conhecimento prévio da forma de onda do sinal direto ou uso de um canal dedicado .</a:t>
            </a:r>
          </a:p>
          <a:p>
            <a:endParaRPr lang="pt-PT" dirty="0"/>
          </a:p>
          <a:p>
            <a:r>
              <a:rPr lang="pt-PT" b="1" dirty="0"/>
              <a:t>C. BPA PROCESSING</a:t>
            </a:r>
          </a:p>
          <a:p>
            <a:r>
              <a:rPr lang="pt-PT" dirty="0"/>
              <a:t>Utilizado para comprimir ecos em azimute. Fórmulas em anexo.</a:t>
            </a:r>
          </a:p>
          <a:p>
            <a:endParaRPr lang="pt-PT" dirty="0"/>
          </a:p>
        </p:txBody>
      </p:sp>
    </p:spTree>
    <p:extLst>
      <p:ext uri="{BB962C8B-B14F-4D97-AF65-F5344CB8AC3E}">
        <p14:creationId xmlns:p14="http://schemas.microsoft.com/office/powerpoint/2010/main" val="2413188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2E7656A-4F70-4A04-A32D-47423FFA0076}"/>
              </a:ext>
            </a:extLst>
          </p:cNvPr>
          <p:cNvSpPr>
            <a:spLocks noGrp="1"/>
          </p:cNvSpPr>
          <p:nvPr>
            <p:ph idx="1"/>
          </p:nvPr>
        </p:nvSpPr>
        <p:spPr>
          <a:xfrm>
            <a:off x="461639" y="275208"/>
            <a:ext cx="10892161" cy="5901755"/>
          </a:xfrm>
        </p:spPr>
        <p:txBody>
          <a:bodyPr/>
          <a:lstStyle/>
          <a:p>
            <a:r>
              <a:rPr lang="pt-PT" b="1" dirty="0"/>
              <a:t>D. AUTOFOCUS PROCESSING</a:t>
            </a:r>
          </a:p>
          <a:p>
            <a:pPr marL="0" indent="0">
              <a:buNone/>
            </a:pPr>
            <a:r>
              <a:rPr lang="pt-PT" sz="1800" dirty="0"/>
              <a:t>Devido ao voo instável das aeronaves, existem erros que perturbam a formação da imagem. Apesar do GPS ser utilizado nestas plataformas não é preciso o suficiente para a formação de imagens.</a:t>
            </a:r>
          </a:p>
        </p:txBody>
      </p:sp>
    </p:spTree>
    <p:extLst>
      <p:ext uri="{BB962C8B-B14F-4D97-AF65-F5344CB8AC3E}">
        <p14:creationId xmlns:p14="http://schemas.microsoft.com/office/powerpoint/2010/main" val="3033773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br>
              <a:rPr lang="pt-PT" sz="1800" b="0" i="0" u="none" strike="noStrike" baseline="0" dirty="0">
                <a:solidFill>
                  <a:srgbClr val="000000"/>
                </a:solidFill>
                <a:latin typeface="Arial" panose="020B0604020202020204" pitchFamily="34" charset="0"/>
              </a:rPr>
            </a:b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Image</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formation</a:t>
            </a:r>
            <a:r>
              <a:rPr lang="pt-PT" sz="1800" b="0" i="0" u="none" strike="noStrike" baseline="0" dirty="0">
                <a:solidFill>
                  <a:srgbClr val="000000"/>
                </a:solidFill>
                <a:latin typeface="Arial" panose="020B0604020202020204" pitchFamily="34" charset="0"/>
              </a:rPr>
              <a:t> for </a:t>
            </a:r>
            <a:br>
              <a:rPr lang="pt-PT" sz="1800" b="0" i="0" u="none" strike="noStrike" baseline="0" dirty="0">
                <a:solidFill>
                  <a:srgbClr val="000000"/>
                </a:solidFill>
                <a:latin typeface="Arial" panose="020B0604020202020204" pitchFamily="34" charset="0"/>
              </a:rPr>
            </a:br>
            <a:r>
              <a:rPr lang="pt-PT" sz="1800" b="0" i="0" u="none" strike="noStrike" baseline="0" dirty="0" err="1">
                <a:solidFill>
                  <a:srgbClr val="000000"/>
                </a:solidFill>
                <a:latin typeface="Arial" panose="020B0604020202020204" pitchFamily="34" charset="0"/>
              </a:rPr>
              <a:t>Synthetic</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Aperture</a:t>
            </a:r>
            <a:r>
              <a:rPr lang="pt-PT" sz="1800" b="0" i="0" u="none" strike="noStrike" baseline="0" dirty="0">
                <a:solidFill>
                  <a:srgbClr val="000000"/>
                </a:solidFill>
                <a:latin typeface="Arial" panose="020B0604020202020204" pitchFamily="34" charset="0"/>
              </a:rPr>
              <a:t> Radar </a:t>
            </a:r>
            <a:br>
              <a:rPr lang="pt-PT" sz="1800" b="0" i="0" u="none" strike="noStrike" baseline="0" dirty="0">
                <a:solidFill>
                  <a:srgbClr val="000000"/>
                </a:solidFill>
                <a:latin typeface="Arial" panose="020B0604020202020204" pitchFamily="34" charset="0"/>
              </a:rPr>
            </a:br>
            <a:r>
              <a:rPr lang="pt-PT" sz="1800" b="0" i="0" u="none" strike="noStrike" baseline="0" dirty="0" err="1">
                <a:solidFill>
                  <a:srgbClr val="000000"/>
                </a:solidFill>
                <a:latin typeface="Arial" panose="020B0604020202020204" pitchFamily="34" charset="0"/>
              </a:rPr>
              <a:t>using</a:t>
            </a:r>
            <a:r>
              <a:rPr lang="pt-PT" sz="1800" b="0" i="0" u="none" strike="noStrike" baseline="0" dirty="0">
                <a:solidFill>
                  <a:srgbClr val="000000"/>
                </a:solidFill>
                <a:latin typeface="Arial" panose="020B0604020202020204" pitchFamily="34" charset="0"/>
              </a:rPr>
              <a:t> MATLAB </a:t>
            </a:r>
            <a:endParaRPr lang="pt-PT" sz="1800" dirty="0">
              <a:latin typeface="TimesNewRoman"/>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Subtítulo 2">
            <a:extLst>
              <a:ext uri="{FF2B5EF4-FFF2-40B4-BE49-F238E27FC236}">
                <a16:creationId xmlns:a16="http://schemas.microsoft.com/office/drawing/2014/main" id="{74AEC379-782D-44A9-BF95-E71699A3F756}"/>
              </a:ext>
            </a:extLst>
          </p:cNvPr>
          <p:cNvSpPr>
            <a:spLocks noGrp="1"/>
          </p:cNvSpPr>
          <p:nvPr>
            <p:ph type="subTitle" idx="1"/>
          </p:nvPr>
        </p:nvSpPr>
        <p:spPr>
          <a:xfrm>
            <a:off x="795342" y="4377268"/>
            <a:ext cx="7970903" cy="1280582"/>
          </a:xfrm>
        </p:spPr>
        <p:txBody>
          <a:bodyPr anchor="t">
            <a:normAutofit/>
          </a:bodyPr>
          <a:lstStyle/>
          <a:p>
            <a:pPr algn="l"/>
            <a:endParaRPr lang="pt-PT" sz="1800" b="0" i="0" u="none" strike="noStrike" baseline="0" dirty="0">
              <a:solidFill>
                <a:srgbClr val="000000"/>
              </a:solidFill>
              <a:latin typeface="Arial" panose="020B0604020202020204" pitchFamily="34" charset="0"/>
            </a:endParaRPr>
          </a:p>
          <a:p>
            <a:pPr marR="0" algn="r"/>
            <a:r>
              <a:rPr lang="pt-PT" sz="1800" b="0" i="0" u="none" strike="noStrike" baseline="0" dirty="0">
                <a:solidFill>
                  <a:srgbClr val="000000"/>
                </a:solidFill>
                <a:latin typeface="Arial" panose="020B0604020202020204" pitchFamily="34" charset="0"/>
              </a:rPr>
              <a:t> Supervisor: </a:t>
            </a:r>
            <a:r>
              <a:rPr lang="pt-PT" sz="1800" b="0" i="0" u="none" strike="noStrike" baseline="0" dirty="0" err="1">
                <a:solidFill>
                  <a:srgbClr val="000000"/>
                </a:solidFill>
                <a:latin typeface="Arial" panose="020B0604020202020204" pitchFamily="34" charset="0"/>
              </a:rPr>
              <a:t>Zhishun</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She</a:t>
            </a:r>
            <a:r>
              <a:rPr lang="pt-PT" sz="1800" b="0" i="0" u="none" strike="noStrike" baseline="0" dirty="0">
                <a:solidFill>
                  <a:srgbClr val="000000"/>
                </a:solidFill>
                <a:latin typeface="Arial" panose="020B0604020202020204" pitchFamily="34" charset="0"/>
              </a:rPr>
              <a:t> </a:t>
            </a:r>
          </a:p>
          <a:p>
            <a:pPr marR="0" algn="r"/>
            <a:r>
              <a:rPr lang="pt-PT" sz="1800" b="0" i="0" u="none" strike="noStrike" baseline="0" dirty="0" err="1">
                <a:solidFill>
                  <a:srgbClr val="000000"/>
                </a:solidFill>
                <a:latin typeface="Arial" panose="020B0604020202020204" pitchFamily="34" charset="0"/>
              </a:rPr>
              <a:t>Author</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Mireia</a:t>
            </a:r>
            <a:r>
              <a:rPr lang="pt-PT" sz="1800" b="0" i="0" u="none" strike="noStrike" baseline="0" dirty="0">
                <a:solidFill>
                  <a:srgbClr val="000000"/>
                </a:solidFill>
                <a:latin typeface="Arial" panose="020B0604020202020204" pitchFamily="34" charset="0"/>
              </a:rPr>
              <a:t> </a:t>
            </a:r>
            <a:r>
              <a:rPr lang="pt-PT" sz="1800" b="0" i="0" u="none" strike="noStrike" baseline="0" dirty="0" err="1">
                <a:solidFill>
                  <a:srgbClr val="000000"/>
                </a:solidFill>
                <a:latin typeface="Arial" panose="020B0604020202020204" pitchFamily="34" charset="0"/>
              </a:rPr>
              <a:t>Cequiel</a:t>
            </a:r>
            <a:r>
              <a:rPr lang="pt-PT" sz="1800" b="0" i="0" u="none" strike="noStrike" baseline="0" dirty="0">
                <a:solidFill>
                  <a:srgbClr val="000000"/>
                </a:solidFill>
                <a:latin typeface="Arial" panose="020B0604020202020204" pitchFamily="34" charset="0"/>
              </a:rPr>
              <a:t> Mir </a:t>
            </a:r>
            <a:endParaRPr lang="pt-PT" sz="3200" dirty="0">
              <a:solidFill>
                <a:srgbClr val="FEFFFF"/>
              </a:solidFill>
            </a:endParaRPr>
          </a:p>
        </p:txBody>
      </p:sp>
    </p:spTree>
    <p:extLst>
      <p:ext uri="{BB962C8B-B14F-4D97-AF65-F5344CB8AC3E}">
        <p14:creationId xmlns:p14="http://schemas.microsoft.com/office/powerpoint/2010/main" val="3927702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A042B883-A30F-4069-8971-D11FD7A484C1}"/>
                  </a:ext>
                </a:extLst>
              </p:cNvPr>
              <p:cNvSpPr>
                <a:spLocks noGrp="1"/>
              </p:cNvSpPr>
              <p:nvPr>
                <p:ph idx="1"/>
              </p:nvPr>
            </p:nvSpPr>
            <p:spPr>
              <a:xfrm>
                <a:off x="692458" y="195309"/>
                <a:ext cx="10661342" cy="5981654"/>
              </a:xfrm>
            </p:spPr>
            <p:txBody>
              <a:bodyPr>
                <a:normAutofit/>
              </a:bodyPr>
              <a:lstStyle/>
              <a:p>
                <a:r>
                  <a:rPr lang="pt-PT" sz="1800" dirty="0"/>
                  <a:t>A bordo do satélite é feita a desmodulação e digitalização dos dados.</a:t>
                </a:r>
              </a:p>
              <a:p>
                <a:r>
                  <a:rPr lang="pt-PT" sz="1800" dirty="0"/>
                  <a:t>Processos para obter a imagem SLC( Single look </a:t>
                </a:r>
                <a:r>
                  <a:rPr lang="pt-PT" sz="1800" dirty="0" err="1"/>
                  <a:t>Complex</a:t>
                </a:r>
                <a:r>
                  <a:rPr lang="pt-PT" sz="1800" dirty="0"/>
                  <a:t>):</a:t>
                </a:r>
              </a:p>
              <a:p>
                <a:pPr marL="342900" indent="-342900">
                  <a:buAutoNum type="arabicPeriod"/>
                </a:pPr>
                <a:r>
                  <a:rPr lang="pt-PT" sz="1800" dirty="0"/>
                  <a:t>Desmodulação:  O satélite tem uma largura de banda de 15Mhz , temos de a isolar pois este tem uma </a:t>
                </a:r>
                <a:r>
                  <a:rPr lang="pt-PT" sz="1800" dirty="0" err="1"/>
                  <a:t>Fc</a:t>
                </a:r>
                <a:r>
                  <a:rPr lang="pt-PT" sz="1800" dirty="0"/>
                  <a:t> de 5Ghz . Para obter a largura de banda que queremos temos de : multiplicar o sinal </a:t>
                </a:r>
                <a14:m>
                  <m:oMath xmlns:m="http://schemas.openxmlformats.org/officeDocument/2006/math">
                    <m:r>
                      <a:rPr lang="pt-PT" sz="1800" dirty="0" smtClean="0">
                        <a:latin typeface="Cambria Math" panose="02040503050406030204" pitchFamily="18" charset="0"/>
                      </a:rPr>
                      <m:t>×</m:t>
                    </m:r>
                    <m:r>
                      <a:rPr lang="pt-PT" sz="1800" b="0" i="0" dirty="0" smtClean="0">
                        <a:latin typeface="Cambria Math" panose="02040503050406030204" pitchFamily="18" charset="0"/>
                      </a:rPr>
                      <m:t> </m:t>
                    </m:r>
                    <m:sSup>
                      <m:sSupPr>
                        <m:ctrlPr>
                          <a:rPr lang="pt-PT" sz="1800" i="1" smtClean="0">
                            <a:latin typeface="Cambria Math" panose="02040503050406030204" pitchFamily="18" charset="0"/>
                          </a:rPr>
                        </m:ctrlPr>
                      </m:sSupPr>
                      <m:e>
                        <m:r>
                          <a:rPr lang="pt-PT" sz="1800" b="0" i="1" smtClean="0">
                            <a:latin typeface="Cambria Math" panose="02040503050406030204" pitchFamily="18" charset="0"/>
                          </a:rPr>
                          <m:t>𝑒</m:t>
                        </m:r>
                      </m:e>
                      <m:sup>
                        <m:r>
                          <a:rPr lang="pt-PT" sz="1800" b="0" i="1" smtClean="0">
                            <a:latin typeface="Cambria Math" panose="02040503050406030204" pitchFamily="18" charset="0"/>
                          </a:rPr>
                          <m:t>𝑖</m:t>
                        </m:r>
                        <m:r>
                          <a:rPr lang="pt-PT" sz="1800" b="0" i="1" smtClean="0">
                            <a:latin typeface="Cambria Math" panose="02040503050406030204" pitchFamily="18" charset="0"/>
                          </a:rPr>
                          <m:t>×</m:t>
                        </m:r>
                        <m:r>
                          <m:rPr>
                            <m:sty m:val="p"/>
                          </m:rPr>
                          <a:rPr lang="el-GR" sz="1800" b="0" i="1" smtClean="0">
                            <a:latin typeface="Cambria Math" panose="02040503050406030204" pitchFamily="18" charset="0"/>
                          </a:rPr>
                          <m:t>π</m:t>
                        </m:r>
                        <m:r>
                          <a:rPr lang="el-GR" sz="1800" b="0" i="1" smtClean="0">
                            <a:latin typeface="Cambria Math" panose="02040503050406030204" pitchFamily="18" charset="0"/>
                          </a:rPr>
                          <m:t>×</m:t>
                        </m:r>
                        <m:r>
                          <a:rPr lang="el-GR" sz="1800" b="0" i="1" smtClean="0">
                            <a:latin typeface="Cambria Math" panose="02040503050406030204" pitchFamily="18" charset="0"/>
                          </a:rPr>
                          <m:t>𝛚</m:t>
                        </m:r>
                        <m:r>
                          <a:rPr lang="pt-PT" sz="1800" b="0" i="1" smtClean="0">
                            <a:latin typeface="Cambria Math" panose="02040503050406030204" pitchFamily="18" charset="0"/>
                          </a:rPr>
                          <m:t>0×</m:t>
                        </m:r>
                        <m:r>
                          <a:rPr lang="pt-PT" sz="1800" b="0" i="1" smtClean="0">
                            <a:latin typeface="Cambria Math" panose="02040503050406030204" pitchFamily="18" charset="0"/>
                          </a:rPr>
                          <m:t>𝑡</m:t>
                        </m:r>
                      </m:sup>
                    </m:sSup>
                  </m:oMath>
                </a14:m>
                <a:r>
                  <a:rPr lang="pt-PT" sz="1800" dirty="0"/>
                  <a:t>. Quando isolarmos a largura de banda que queremos , esta vai se localizar em torno da F0, sendo agora um valor complexo.</a:t>
                </a:r>
              </a:p>
              <a:p>
                <a:pPr marL="342900" indent="-342900">
                  <a:buAutoNum type="arabicPeriod"/>
                </a:pPr>
                <a:r>
                  <a:rPr lang="pt-PT" sz="1800" dirty="0"/>
                  <a:t>Digitalização: mínimo de taxa de digitalização Tem de ser o dobro da largura de banda ( </a:t>
                </a:r>
                <a:r>
                  <a:rPr lang="pt-PT" sz="1800" dirty="0" err="1"/>
                  <a:t>Nyquist</a:t>
                </a:r>
                <a:r>
                  <a:rPr lang="pt-PT" sz="1800" dirty="0"/>
                  <a:t>). Neste caso, cerca de 30Mhz . A imagem é digitalizada a 5 bits por pixel, e quando na terra é expandida até 8 bits ( 1 byte).</a:t>
                </a:r>
              </a:p>
              <a:p>
                <a:pPr marL="342900" indent="-342900">
                  <a:buAutoNum type="arabicPeriod"/>
                </a:pPr>
                <a:r>
                  <a:rPr lang="pt-PT" sz="1800" dirty="0"/>
                  <a:t>Compressão em distância: minimizar a amplitude do impulso , através da FFT.</a:t>
                </a:r>
              </a:p>
              <a:p>
                <a:pPr marL="342900" indent="-342900">
                  <a:buAutoNum type="arabicPeriod"/>
                </a:pPr>
                <a:r>
                  <a:rPr lang="pt-PT" sz="1800" dirty="0"/>
                  <a:t>Processamento do </a:t>
                </a:r>
                <a:r>
                  <a:rPr lang="pt-PT" sz="1800" dirty="0" err="1"/>
                  <a:t>patch</a:t>
                </a:r>
                <a:r>
                  <a:rPr lang="pt-PT" sz="1800" dirty="0"/>
                  <a:t>: fazer </a:t>
                </a:r>
                <a:r>
                  <a:rPr lang="pt-PT" sz="1800" dirty="0" err="1"/>
                  <a:t>focus</a:t>
                </a:r>
                <a:r>
                  <a:rPr lang="pt-PT" sz="1800" dirty="0"/>
                  <a:t> à imagem, por colunas. A imagem é focada em azimute. Através da FFT.</a:t>
                </a:r>
              </a:p>
              <a:p>
                <a:pPr marL="342900" indent="-342900">
                  <a:buAutoNum type="arabicPeriod"/>
                </a:pPr>
                <a:r>
                  <a:rPr lang="pt-PT" sz="1800" dirty="0"/>
                  <a:t>Migração em distância: Feito em cada pixel, após a compressão em distância e o processamento do </a:t>
                </a:r>
                <a:r>
                  <a:rPr lang="pt-PT" sz="1800" dirty="0" err="1"/>
                  <a:t>patch.Fazer</a:t>
                </a:r>
                <a:r>
                  <a:rPr lang="pt-PT" sz="1800" dirty="0"/>
                  <a:t> </a:t>
                </a:r>
                <a:r>
                  <a:rPr lang="pt-PT" sz="1800" dirty="0" err="1"/>
                  <a:t>focus</a:t>
                </a:r>
                <a:r>
                  <a:rPr lang="pt-PT" sz="1800" dirty="0"/>
                  <a:t> à imagem ao longo da coluna. O alvo ao mover-se descreve um movimento hiperbólico moldado que pode ser definido como um movimento linear mais uma hipérbole.</a:t>
                </a:r>
              </a:p>
              <a:p>
                <a:pPr marL="342900" indent="-342900">
                  <a:buAutoNum type="arabicPeriod"/>
                </a:pPr>
                <a:r>
                  <a:rPr lang="pt-PT" sz="1800" dirty="0"/>
                  <a:t>Compressão de azimute: Calcular a forma da abertura para o padrão de </a:t>
                </a:r>
                <a:r>
                  <a:rPr lang="pt-PT" sz="1800" dirty="0" err="1"/>
                  <a:t>iluminação.Este</a:t>
                </a:r>
                <a:r>
                  <a:rPr lang="pt-PT" sz="1800" dirty="0"/>
                  <a:t> processo depende da formação de um segundo feixe, cujos parâmetros dependem da velocidade do satélite, PRF  e a distância absoluta. O feixe é transformado através de Fourier em doppler no espaço e este valor é multiplicado por cada coluna de dados de migração em distância. Para ter dados absolutos faz-se IFFT.</a:t>
                </a:r>
              </a:p>
              <a:p>
                <a:pPr marL="342900" indent="-342900">
                  <a:buAutoNum type="arabicPeriod"/>
                </a:pPr>
                <a:r>
                  <a:rPr lang="pt-PT" sz="1800" dirty="0"/>
                  <a:t>SLC </a:t>
                </a:r>
                <a:r>
                  <a:rPr lang="pt-PT" sz="1800" dirty="0" err="1"/>
                  <a:t>image</a:t>
                </a:r>
                <a:r>
                  <a:rPr lang="pt-PT" sz="1800" dirty="0"/>
                  <a:t>: Os dados extraídos são escritos em ficheiro.</a:t>
                </a:r>
              </a:p>
            </p:txBody>
          </p:sp>
        </mc:Choice>
        <mc:Fallback xmlns="">
          <p:sp>
            <p:nvSpPr>
              <p:cNvPr id="3" name="Marcador de Posição de Conteúdo 2">
                <a:extLst>
                  <a:ext uri="{FF2B5EF4-FFF2-40B4-BE49-F238E27FC236}">
                    <a16:creationId xmlns:a16="http://schemas.microsoft.com/office/drawing/2014/main" id="{A042B883-A30F-4069-8971-D11FD7A484C1}"/>
                  </a:ext>
                </a:extLst>
              </p:cNvPr>
              <p:cNvSpPr>
                <a:spLocks noGrp="1" noRot="1" noChangeAspect="1" noMove="1" noResize="1" noEditPoints="1" noAdjustHandles="1" noChangeArrowheads="1" noChangeShapeType="1" noTextEdit="1"/>
              </p:cNvSpPr>
              <p:nvPr>
                <p:ph idx="1"/>
              </p:nvPr>
            </p:nvSpPr>
            <p:spPr>
              <a:xfrm>
                <a:off x="692458" y="195309"/>
                <a:ext cx="10661342" cy="5981654"/>
              </a:xfrm>
              <a:blipFill>
                <a:blip r:embed="rId2"/>
                <a:stretch>
                  <a:fillRect l="-515" t="-917" r="-229"/>
                </a:stretch>
              </a:blipFill>
            </p:spPr>
            <p:txBody>
              <a:bodyPr/>
              <a:lstStyle/>
              <a:p>
                <a:r>
                  <a:rPr lang="pt-PT">
                    <a:noFill/>
                  </a:rPr>
                  <a:t> </a:t>
                </a:r>
              </a:p>
            </p:txBody>
          </p:sp>
        </mc:Fallback>
      </mc:AlternateContent>
    </p:spTree>
    <p:extLst>
      <p:ext uri="{BB962C8B-B14F-4D97-AF65-F5344CB8AC3E}">
        <p14:creationId xmlns:p14="http://schemas.microsoft.com/office/powerpoint/2010/main" val="2385568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84B29305-9347-4FE2-B017-0A33129DFE38}"/>
              </a:ext>
            </a:extLst>
          </p:cNvPr>
          <p:cNvSpPr>
            <a:spLocks noGrp="1"/>
          </p:cNvSpPr>
          <p:nvPr>
            <p:ph idx="1"/>
          </p:nvPr>
        </p:nvSpPr>
        <p:spPr>
          <a:xfrm>
            <a:off x="577049" y="204186"/>
            <a:ext cx="10776751" cy="5972777"/>
          </a:xfrm>
        </p:spPr>
        <p:txBody>
          <a:bodyPr>
            <a:normAutofit/>
          </a:bodyPr>
          <a:lstStyle/>
          <a:p>
            <a:r>
              <a:rPr lang="pt-PT" sz="1800" dirty="0"/>
              <a:t>Relativamente à história, Graham em 1974 foi o primeiro a demonstrar </a:t>
            </a:r>
            <a:r>
              <a:rPr lang="pt-PT" sz="1800" dirty="0" err="1"/>
              <a:t>interferometric</a:t>
            </a:r>
            <a:r>
              <a:rPr lang="pt-PT" sz="1800" dirty="0"/>
              <a:t> SAR utilizando uma aeronave. Usou duas antenas verticais separadas, e recebeu simultaneamente sinais refletidos do </a:t>
            </a:r>
            <a:r>
              <a:rPr lang="pt-PT" sz="1800" dirty="0" err="1"/>
              <a:t>terreno.Neste</a:t>
            </a:r>
            <a:r>
              <a:rPr lang="pt-PT" sz="1800" dirty="0"/>
              <a:t> caso, a soma vetorial dos dois sinais </a:t>
            </a:r>
            <a:r>
              <a:rPr lang="pt-PT" sz="1800" dirty="0" err="1"/>
              <a:t>poduziu</a:t>
            </a:r>
            <a:r>
              <a:rPr lang="pt-PT" sz="1800" dirty="0"/>
              <a:t> um padrão de nulos correspondente a ângulos de depressão juntamente com informação de distância e elevação.</a:t>
            </a:r>
          </a:p>
          <a:p>
            <a:r>
              <a:rPr lang="pt-PT" sz="1800" dirty="0" err="1"/>
              <a:t>Goldsten</a:t>
            </a:r>
            <a:r>
              <a:rPr lang="pt-PT" sz="1800" dirty="0"/>
              <a:t> e </a:t>
            </a:r>
            <a:r>
              <a:rPr lang="pt-PT" sz="1800" dirty="0" err="1"/>
              <a:t>zebker</a:t>
            </a:r>
            <a:r>
              <a:rPr lang="pt-PT" sz="1800" dirty="0"/>
              <a:t> em 1987 usaram duas antenas horizontais separadas, para receberem sinais refletidos da superfície do mar em movimento para medir a velocidade radial. Eles processaram as imagens separadas para formar duas imagens complexas. Conseguiram posteriormente provar que o movimento radial de uma superfície refletida provoca uma diferença de fase entre as duas imagens que é proporcional à distância percorrida .</a:t>
            </a:r>
          </a:p>
          <a:p>
            <a:r>
              <a:rPr lang="pt-PT" sz="1800" dirty="0"/>
              <a:t>Gabriel e Goldstein em 1988 foram os primeiros a demonstrar que com uma simples antena conseguiriam recolher dados em dois passos diferentes do </a:t>
            </a:r>
            <a:r>
              <a:rPr lang="pt-PT" sz="1800" dirty="0" err="1"/>
              <a:t>shuttle</a:t>
            </a:r>
            <a:r>
              <a:rPr lang="pt-PT" sz="1800" dirty="0"/>
              <a:t> </a:t>
            </a:r>
            <a:r>
              <a:rPr lang="pt-PT" sz="1800" dirty="0" err="1"/>
              <a:t>imaging</a:t>
            </a:r>
            <a:r>
              <a:rPr lang="pt-PT" sz="1800" dirty="0"/>
              <a:t> radar.</a:t>
            </a:r>
          </a:p>
        </p:txBody>
      </p:sp>
    </p:spTree>
    <p:extLst>
      <p:ext uri="{BB962C8B-B14F-4D97-AF65-F5344CB8AC3E}">
        <p14:creationId xmlns:p14="http://schemas.microsoft.com/office/powerpoint/2010/main" val="1087890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80A079DF-F25A-4B1C-8EB4-2459E839B336}"/>
              </a:ext>
            </a:extLst>
          </p:cNvPr>
          <p:cNvSpPr>
            <a:spLocks noGrp="1"/>
          </p:cNvSpPr>
          <p:nvPr>
            <p:ph idx="1"/>
          </p:nvPr>
        </p:nvSpPr>
        <p:spPr>
          <a:xfrm>
            <a:off x="754602" y="186431"/>
            <a:ext cx="10599198" cy="5990532"/>
          </a:xfrm>
        </p:spPr>
        <p:txBody>
          <a:bodyPr>
            <a:normAutofit fontScale="85000" lnSpcReduction="10000"/>
          </a:bodyPr>
          <a:lstStyle/>
          <a:p>
            <a:r>
              <a:rPr lang="pt-PT" sz="1800" dirty="0"/>
              <a:t>Neste caso, deve ser considerado a frequência doppler. Isto pois, o sinal que vai ser recebido na terra não segue uma trajetória linear devido ao movimento da terra e do próprio satélite. O movimento do satélite provoca uma mudança real na frequência da onda, enquanto que o movimento do observador apenas produz uma mudança aparente na frequência.</a:t>
            </a:r>
          </a:p>
          <a:p>
            <a:r>
              <a:rPr lang="pt-PT" sz="1800" dirty="0"/>
              <a:t>Dois tipos de radar : RAR ( real </a:t>
            </a:r>
            <a:r>
              <a:rPr lang="pt-PT" sz="1800" dirty="0" err="1"/>
              <a:t>aperture</a:t>
            </a:r>
            <a:r>
              <a:rPr lang="pt-PT" sz="1800" dirty="0"/>
              <a:t> radar) e SAR ( </a:t>
            </a:r>
            <a:r>
              <a:rPr lang="pt-PT" sz="1800" dirty="0" err="1"/>
              <a:t>synthetic</a:t>
            </a:r>
            <a:r>
              <a:rPr lang="pt-PT" sz="1800" dirty="0"/>
              <a:t> </a:t>
            </a:r>
            <a:r>
              <a:rPr lang="pt-PT" sz="1800" dirty="0" err="1"/>
              <a:t>aperture</a:t>
            </a:r>
            <a:r>
              <a:rPr lang="pt-PT" sz="1800" dirty="0"/>
              <a:t> radar).</a:t>
            </a:r>
          </a:p>
          <a:p>
            <a:pPr marL="0" indent="0">
              <a:buNone/>
            </a:pPr>
            <a:r>
              <a:rPr lang="pt-PT" sz="1800" b="1" dirty="0"/>
              <a:t>RAR:</a:t>
            </a:r>
          </a:p>
          <a:p>
            <a:pPr marL="0" indent="0">
              <a:buNone/>
            </a:pPr>
            <a:r>
              <a:rPr lang="pt-PT" sz="1800" dirty="0" err="1"/>
              <a:t>Rar</a:t>
            </a:r>
            <a:r>
              <a:rPr lang="pt-PT" sz="1800" dirty="0"/>
              <a:t> ou radares não coerentes são controlados pela dimensão física da antena. É um radar ativo. O radar à medida que vai emitindo, vai recebendo reflexões de alvos mais distantes, que vão tornar-se  a direção em distância do radar. Quando o próximo impulso é transmitido o radar já se moveu um pouco e uma nova tira de terreno vai ser iluminada. Estas tiras sequenciais de terreno são gravadas lado a lado para obter a direção em azimute. A imagem é um </a:t>
            </a:r>
            <a:r>
              <a:rPr lang="pt-PT" sz="1800" dirty="0" err="1"/>
              <a:t>array</a:t>
            </a:r>
            <a:r>
              <a:rPr lang="pt-PT" sz="1800" dirty="0"/>
              <a:t> de duas dimensões. A resolução em distância para distâncias curtas é fraca. Funciona bem para baixas altitudes ou baixos comprimentos de onda. A resolução da imagem é determinada pelo próprio comprimento da antena, para reduzir a largura de banda do sinal emitido a antena tem de ter várias vezes o tamanho do comprimento de onda.</a:t>
            </a:r>
          </a:p>
          <a:p>
            <a:pPr marL="0" indent="0">
              <a:buNone/>
            </a:pPr>
            <a:endParaRPr lang="pt-PT" sz="1800" dirty="0"/>
          </a:p>
          <a:p>
            <a:pPr marL="0" indent="0">
              <a:buNone/>
            </a:pPr>
            <a:r>
              <a:rPr lang="pt-PT" sz="1800" b="1" dirty="0"/>
              <a:t>SAR:</a:t>
            </a:r>
          </a:p>
          <a:p>
            <a:pPr marL="0" indent="0">
              <a:buNone/>
            </a:pPr>
            <a:endParaRPr lang="pt-PT" sz="1800" b="1" dirty="0"/>
          </a:p>
          <a:p>
            <a:pPr marL="0" indent="0">
              <a:buNone/>
            </a:pPr>
            <a:r>
              <a:rPr lang="pt-PT" sz="1800" dirty="0"/>
              <a:t>SAR ou radares coerentes geram imagens de alta resolução. Abertura sintética é resultado de consecutivos sinais que são transmitidos e recebidos numa antena de pequenas dimensões que se move ao longo de uma órbita ou plano de voo. Para processar o sinal é utilizada a magnitude e a fase do sinal </a:t>
            </a:r>
            <a:r>
              <a:rPr lang="pt-PT" sz="1800" dirty="0" err="1"/>
              <a:t>recebido.Estes</a:t>
            </a:r>
            <a:r>
              <a:rPr lang="pt-PT" sz="1800" dirty="0"/>
              <a:t> sensores operam na região das micro-ondas . A atmosfera terrestre é praticamente transparente na região das </a:t>
            </a:r>
            <a:r>
              <a:rPr lang="pt-PT" sz="1800" dirty="0" err="1"/>
              <a:t>microondas</a:t>
            </a:r>
            <a:r>
              <a:rPr lang="pt-PT" sz="1800" dirty="0"/>
              <a:t>  . Isto torna o SAR possível mesmo em condições de nevoeiro e chuva.</a:t>
            </a:r>
          </a:p>
          <a:p>
            <a:pPr marL="0" indent="0">
              <a:buNone/>
            </a:pPr>
            <a:r>
              <a:rPr lang="pt-PT" sz="1800" dirty="0"/>
              <a:t>O responsável pela formação da imagem, devido às ondas refletidas ,em micro-ondas são as propriedades dielétricas e geométricas dos alvos.</a:t>
            </a:r>
          </a:p>
          <a:p>
            <a:pPr marL="0" indent="0">
              <a:buNone/>
            </a:pPr>
            <a:r>
              <a:rPr lang="pt-PT" sz="1800" dirty="0"/>
              <a:t>No </a:t>
            </a:r>
            <a:r>
              <a:rPr lang="pt-PT" sz="1800" dirty="0" err="1"/>
              <a:t>sar</a:t>
            </a:r>
            <a:r>
              <a:rPr lang="pt-PT" sz="1800" dirty="0"/>
              <a:t>, devido ao longo comprimento de onda do sinal, é possível penetrar na vegetação e até mesmo na terra até alguma profundidade.</a:t>
            </a:r>
          </a:p>
          <a:p>
            <a:pPr marL="0" indent="0">
              <a:buNone/>
            </a:pPr>
            <a:r>
              <a:rPr lang="pt-PT" sz="1800" dirty="0"/>
              <a:t>A largura do feixe determina a resolução em azimute. O comprimento do impulso determina a resolução em distancia.</a:t>
            </a:r>
          </a:p>
        </p:txBody>
      </p:sp>
    </p:spTree>
    <p:extLst>
      <p:ext uri="{BB962C8B-B14F-4D97-AF65-F5344CB8AC3E}">
        <p14:creationId xmlns:p14="http://schemas.microsoft.com/office/powerpoint/2010/main" val="2084952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0851FCE-B518-4782-A266-BF98D59FC9C3}"/>
              </a:ext>
            </a:extLst>
          </p:cNvPr>
          <p:cNvSpPr>
            <a:spLocks noGrp="1"/>
          </p:cNvSpPr>
          <p:nvPr>
            <p:ph idx="1"/>
          </p:nvPr>
        </p:nvSpPr>
        <p:spPr>
          <a:xfrm>
            <a:off x="319596" y="390617"/>
            <a:ext cx="11034204" cy="5786346"/>
          </a:xfrm>
        </p:spPr>
        <p:txBody>
          <a:bodyPr>
            <a:normAutofit fontScale="92500" lnSpcReduction="10000"/>
          </a:bodyPr>
          <a:lstStyle/>
          <a:p>
            <a:r>
              <a:rPr lang="pt-PT" sz="1800" dirty="0"/>
              <a:t>Resolução em distância: basicamente determinado pelo tempo que o eco demora a ir e voltar ao satélite. Quando refletido no chão, depende apenas da duração do impulso e não da altura do satélite.</a:t>
            </a:r>
          </a:p>
          <a:p>
            <a:r>
              <a:rPr lang="pt-PT" sz="1800" dirty="0"/>
              <a:t>Resolução em azimute:  perpendicular à distância. Não depende da altura do satélite  apenas depende do feixe. Radares SAR produzem resoluções em azimute finas pelo facto do comprimento das antenas ser pequeno.</a:t>
            </a:r>
          </a:p>
          <a:p>
            <a:pPr marL="0" indent="0">
              <a:buNone/>
            </a:pPr>
            <a:endParaRPr lang="pt-PT" sz="1800" dirty="0"/>
          </a:p>
          <a:p>
            <a:r>
              <a:rPr lang="pt-PT" sz="1800" dirty="0"/>
              <a:t>Aplicações SAR:</a:t>
            </a:r>
          </a:p>
          <a:p>
            <a:r>
              <a:rPr lang="pt-PT" sz="1800" dirty="0"/>
              <a:t>Militares:</a:t>
            </a:r>
          </a:p>
          <a:p>
            <a:pPr marL="0" indent="0">
              <a:buNone/>
            </a:pPr>
            <a:r>
              <a:rPr lang="pt-PT" sz="1800" dirty="0"/>
              <a:t>Reconhecimento e vigilância uma vez que os SAR conseguem providenciar imagens dia e noite .Distinguir características do </a:t>
            </a:r>
            <a:r>
              <a:rPr lang="pt-PT" sz="1800" dirty="0" err="1"/>
              <a:t>terreno.Não</a:t>
            </a:r>
            <a:r>
              <a:rPr lang="pt-PT" sz="1800" dirty="0"/>
              <a:t> proliferação de armas químicas , biológicas e nucleares.</a:t>
            </a:r>
          </a:p>
          <a:p>
            <a:r>
              <a:rPr lang="pt-PT" sz="1800" dirty="0"/>
              <a:t>Nos oceanos:</a:t>
            </a:r>
          </a:p>
          <a:p>
            <a:pPr marL="0" indent="0">
              <a:buNone/>
            </a:pPr>
            <a:r>
              <a:rPr lang="pt-PT" sz="1800" dirty="0"/>
              <a:t>Deteção de alterações nos oceanos devido a acidentes ou atividades ilegais. Deteção de navios, derrames de óleo. Deteção de correntes e ventos devido às reflexões na superfície do oceano. Em águas pouco profundas, é capaz de detetar topografia. Detetar as camadas de gelo, espessura e concentração.</a:t>
            </a:r>
          </a:p>
          <a:p>
            <a:r>
              <a:rPr lang="pt-PT" sz="1800" dirty="0"/>
              <a:t>Em terra:</a:t>
            </a:r>
          </a:p>
          <a:p>
            <a:pPr marL="0" indent="0">
              <a:buNone/>
            </a:pPr>
            <a:r>
              <a:rPr lang="pt-PT" sz="1800" dirty="0"/>
              <a:t>Monitorização da terra, uma vez que os SAR penetram nas nuvens nas áreas mais problemáticas. Especificações geológicas e geomorfológicas uma vez que as ondas penetram na vegetação.</a:t>
            </a:r>
          </a:p>
          <a:p>
            <a:pPr marL="0" indent="0">
              <a:buNone/>
            </a:pPr>
            <a:endParaRPr lang="pt-PT" sz="1800" dirty="0"/>
          </a:p>
          <a:p>
            <a:r>
              <a:rPr lang="pt-PT" sz="1800" dirty="0"/>
              <a:t>Na atmosfera</a:t>
            </a:r>
          </a:p>
          <a:p>
            <a:pPr marL="0" indent="0">
              <a:buNone/>
            </a:pPr>
            <a:r>
              <a:rPr lang="pt-PT" sz="1800" dirty="0"/>
              <a:t>Níveis de ozono em toda a atmosfera.</a:t>
            </a:r>
          </a:p>
        </p:txBody>
      </p:sp>
    </p:spTree>
    <p:extLst>
      <p:ext uri="{BB962C8B-B14F-4D97-AF65-F5344CB8AC3E}">
        <p14:creationId xmlns:p14="http://schemas.microsoft.com/office/powerpoint/2010/main" val="269994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3A7E296-2A14-43AB-A828-598B1F392ED3}"/>
              </a:ext>
            </a:extLst>
          </p:cNvPr>
          <p:cNvSpPr>
            <a:spLocks noGrp="1"/>
          </p:cNvSpPr>
          <p:nvPr>
            <p:ph idx="1"/>
          </p:nvPr>
        </p:nvSpPr>
        <p:spPr>
          <a:xfrm>
            <a:off x="838200" y="326003"/>
            <a:ext cx="10515600" cy="5850960"/>
          </a:xfrm>
        </p:spPr>
        <p:txBody>
          <a:bodyPr/>
          <a:lstStyle/>
          <a:p>
            <a:r>
              <a:rPr lang="pt-PT" dirty="0"/>
              <a:t>Processamento de sinal para DVB-T:</a:t>
            </a:r>
          </a:p>
          <a:p>
            <a:r>
              <a:rPr lang="pt-PT" dirty="0"/>
              <a:t>1.Cancelamento do eco direto do sinal refletido, cada sinal direto e refletido é dividido em blocos pequenos, o eco direto é removido do refletido em todos os blocos- usar filtro adaptativo (</a:t>
            </a:r>
            <a:r>
              <a:rPr lang="pt-PT" dirty="0" err="1"/>
              <a:t>block</a:t>
            </a:r>
            <a:r>
              <a:rPr lang="pt-PT" dirty="0"/>
              <a:t> </a:t>
            </a:r>
            <a:r>
              <a:rPr lang="pt-PT" dirty="0" err="1"/>
              <a:t>based</a:t>
            </a:r>
            <a:r>
              <a:rPr lang="pt-PT" dirty="0"/>
              <a:t> porque é fácil de implementar em hardware e software).-  </a:t>
            </a:r>
            <a:r>
              <a:rPr lang="pt-PT" dirty="0" err="1"/>
              <a:t>Clean</a:t>
            </a:r>
            <a:r>
              <a:rPr lang="pt-PT" dirty="0"/>
              <a:t> </a:t>
            </a:r>
            <a:r>
              <a:rPr lang="pt-PT" dirty="0" err="1"/>
              <a:t>algorithm</a:t>
            </a:r>
            <a:r>
              <a:rPr lang="pt-PT" dirty="0"/>
              <a:t>.</a:t>
            </a:r>
          </a:p>
          <a:p>
            <a:r>
              <a:rPr lang="pt-PT" dirty="0"/>
              <a:t> 2. range </a:t>
            </a:r>
            <a:r>
              <a:rPr lang="pt-PT" dirty="0" err="1"/>
              <a:t>compression</a:t>
            </a:r>
            <a:r>
              <a:rPr lang="pt-PT" dirty="0"/>
              <a:t>- através da cross-</a:t>
            </a:r>
            <a:r>
              <a:rPr lang="pt-PT" dirty="0" err="1"/>
              <a:t>correlation</a:t>
            </a:r>
            <a:r>
              <a:rPr lang="pt-PT" dirty="0"/>
              <a:t> </a:t>
            </a:r>
            <a:r>
              <a:rPr lang="pt-PT" dirty="0" err="1"/>
              <a:t>function</a:t>
            </a:r>
            <a:r>
              <a:rPr lang="pt-PT" dirty="0"/>
              <a:t> </a:t>
            </a:r>
          </a:p>
          <a:p>
            <a:r>
              <a:rPr lang="pt-PT" dirty="0"/>
              <a:t>3. cross-range </a:t>
            </a:r>
            <a:r>
              <a:rPr lang="pt-PT" dirty="0" err="1"/>
              <a:t>compression</a:t>
            </a:r>
            <a:r>
              <a:rPr lang="pt-PT" dirty="0"/>
              <a:t>  ( SAR </a:t>
            </a:r>
            <a:r>
              <a:rPr lang="pt-PT" dirty="0" err="1"/>
              <a:t>image</a:t>
            </a:r>
            <a:r>
              <a:rPr lang="pt-PT" dirty="0"/>
              <a:t> através de </a:t>
            </a:r>
            <a:r>
              <a:rPr lang="pt-PT" dirty="0" err="1"/>
              <a:t>back-projection</a:t>
            </a:r>
            <a:r>
              <a:rPr lang="pt-PT" dirty="0"/>
              <a:t> </a:t>
            </a:r>
            <a:r>
              <a:rPr lang="pt-PT" dirty="0" err="1"/>
              <a:t>algorithm</a:t>
            </a:r>
            <a:r>
              <a:rPr lang="pt-PT"/>
              <a:t>).</a:t>
            </a:r>
            <a:endParaRPr lang="pt-PT" dirty="0"/>
          </a:p>
        </p:txBody>
      </p:sp>
    </p:spTree>
    <p:extLst>
      <p:ext uri="{BB962C8B-B14F-4D97-AF65-F5344CB8AC3E}">
        <p14:creationId xmlns:p14="http://schemas.microsoft.com/office/powerpoint/2010/main" val="3657688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6C161506-74A8-4003-B4A0-0DDCCDC0D1EC}"/>
              </a:ext>
            </a:extLst>
          </p:cNvPr>
          <p:cNvSpPr>
            <a:spLocks noGrp="1"/>
          </p:cNvSpPr>
          <p:nvPr>
            <p:ph idx="1"/>
          </p:nvPr>
        </p:nvSpPr>
        <p:spPr>
          <a:xfrm>
            <a:off x="452761" y="257452"/>
            <a:ext cx="10901039" cy="5919511"/>
          </a:xfrm>
        </p:spPr>
        <p:txBody>
          <a:bodyPr>
            <a:normAutofit/>
          </a:bodyPr>
          <a:lstStyle/>
          <a:p>
            <a:r>
              <a:rPr lang="pt-PT" sz="1800" dirty="0" err="1"/>
              <a:t>InSAR</a:t>
            </a:r>
            <a:r>
              <a:rPr lang="pt-PT" sz="1800" dirty="0"/>
              <a:t>:</a:t>
            </a:r>
          </a:p>
          <a:p>
            <a:pPr marL="0" indent="0">
              <a:buNone/>
            </a:pPr>
            <a:r>
              <a:rPr lang="pt-PT" sz="1800" dirty="0"/>
              <a:t>Capaz de identificar a altura do objeto , através da fase de cada pixel. Utiliza a diferença de fases entre duas imagens para estimar. Cada pixel é a soma de duas componentes: a fase específica: relacionada com a natureza da superfície, e a diferença que resulta da distância entre o radar e a superfície. </a:t>
            </a:r>
            <a:r>
              <a:rPr lang="pt-PT" sz="1800" dirty="0" err="1"/>
              <a:t>Posterioremente</a:t>
            </a:r>
            <a:r>
              <a:rPr lang="pt-PT" sz="1800" dirty="0"/>
              <a:t>, a fase específica é eliminada , resultando apenas a diferença entre fases.</a:t>
            </a:r>
          </a:p>
        </p:txBody>
      </p:sp>
    </p:spTree>
    <p:extLst>
      <p:ext uri="{BB962C8B-B14F-4D97-AF65-F5344CB8AC3E}">
        <p14:creationId xmlns:p14="http://schemas.microsoft.com/office/powerpoint/2010/main" val="2502847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Tese Goulão</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1942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4F6829B-EB64-476E-B78F-B4C4715381E7}"/>
              </a:ext>
            </a:extLst>
          </p:cNvPr>
          <p:cNvSpPr>
            <a:spLocks noGrp="1"/>
          </p:cNvSpPr>
          <p:nvPr>
            <p:ph idx="1"/>
          </p:nvPr>
        </p:nvSpPr>
        <p:spPr>
          <a:xfrm>
            <a:off x="443883" y="266330"/>
            <a:ext cx="10909917" cy="5910633"/>
          </a:xfrm>
        </p:spPr>
        <p:txBody>
          <a:bodyPr>
            <a:normAutofit lnSpcReduction="10000"/>
          </a:bodyPr>
          <a:lstStyle/>
          <a:p>
            <a:pPr algn="l"/>
            <a:r>
              <a:rPr lang="pt-PT" sz="1800" b="0" i="0" u="none" strike="noStrike" baseline="0" dirty="0">
                <a:latin typeface="CIDFont+F17"/>
              </a:rPr>
              <a:t>tecnologia SAR tem como objetivo sintetizar uma abertura de antena muito maior do que a abertura real da antena para produzir imagens de radar de alta resolução.</a:t>
            </a:r>
          </a:p>
          <a:p>
            <a:r>
              <a:rPr lang="pt-PT" sz="1800" dirty="0">
                <a:latin typeface="CIDFont+F17"/>
              </a:rPr>
              <a:t>SAR são colocados a bordo de satélites ou aeronaves. Os sistemas </a:t>
            </a:r>
            <a:r>
              <a:rPr lang="pt-PT" sz="1800" dirty="0" err="1">
                <a:latin typeface="CIDFont+F17"/>
              </a:rPr>
              <a:t>airborne</a:t>
            </a:r>
            <a:r>
              <a:rPr lang="pt-PT" sz="1800" dirty="0">
                <a:latin typeface="CIDFont+F17"/>
              </a:rPr>
              <a:t>, apresentam, relativamente aos </a:t>
            </a:r>
            <a:r>
              <a:rPr lang="pt-PT" sz="1800" dirty="0" err="1">
                <a:latin typeface="CIDFont+F17"/>
              </a:rPr>
              <a:t>spaceborne</a:t>
            </a:r>
            <a:r>
              <a:rPr lang="pt-PT" sz="1800" dirty="0">
                <a:latin typeface="CIDFont+F17"/>
              </a:rPr>
              <a:t>, as vantagens de serem mais flexíveis na sua capacidade de deslocalização e de captação de dados, em qualquer lugar a qualquer momento, visto que a geometria de visualização e cronograma de captação de dados do </a:t>
            </a:r>
            <a:r>
              <a:rPr lang="pt-PT" sz="1800" dirty="0" err="1">
                <a:latin typeface="CIDFont+F17"/>
              </a:rPr>
              <a:t>spaceborne</a:t>
            </a:r>
            <a:r>
              <a:rPr lang="pt-PT" sz="1800" dirty="0">
                <a:latin typeface="CIDFont+F17"/>
              </a:rPr>
              <a:t> são limitados pelo padrão da sua órbita. No entanto, apresentam a desvantagem de serem influenciados por variações de velocidade, movimentos da aeronave e condições atmosféricas adversas, carecendo de equipamento adicional de navegação e de correção dos movimentos. Por outro lado, como vantagem, os sistemas </a:t>
            </a:r>
            <a:r>
              <a:rPr lang="pt-PT" sz="1800" dirty="0" err="1">
                <a:latin typeface="CIDFont+F17"/>
              </a:rPr>
              <a:t>spaceborne</a:t>
            </a:r>
            <a:r>
              <a:rPr lang="pt-PT" sz="1800" dirty="0">
                <a:latin typeface="CIDFont+F17"/>
              </a:rPr>
              <a:t> não são afetados por movimentos bruscos, apresentando órbitas muito estáveis, necessitando de correção geométrica apenas para os efeitos de rotação e da curvatura da Terra, e ainda, a vantagem de poder captar imagens mais rapidamente, numa área maior e com geometria de visualização mais consistente.</a:t>
            </a:r>
          </a:p>
          <a:p>
            <a:r>
              <a:rPr lang="pt-PT" sz="1800" dirty="0">
                <a:latin typeface="CIDFont+F17"/>
              </a:rPr>
              <a:t>Vantagens SAR:</a:t>
            </a:r>
          </a:p>
          <a:p>
            <a:pPr marL="342900" indent="-342900">
              <a:buFont typeface="+mj-lt"/>
              <a:buAutoNum type="arabicPeriod"/>
            </a:pPr>
            <a:r>
              <a:rPr lang="pt-PT" sz="1800" dirty="0">
                <a:latin typeface="CIDFont+F17"/>
              </a:rPr>
              <a:t>Âmbito civil:</a:t>
            </a:r>
          </a:p>
          <a:p>
            <a:pPr marL="0" indent="0">
              <a:buNone/>
            </a:pPr>
            <a:r>
              <a:rPr lang="pt-PT" sz="1200" dirty="0"/>
              <a:t>• </a:t>
            </a:r>
            <a:r>
              <a:rPr lang="pt-PT" sz="1800" dirty="0">
                <a:latin typeface="CIDFont+F17"/>
              </a:rPr>
              <a:t>Observação terrestre e técnicas de observação contínua; • Observação marítima e atividades correspondentes, • Impacto em desastres ambientais</a:t>
            </a:r>
          </a:p>
          <a:p>
            <a:r>
              <a:rPr lang="pt-PT" sz="1800" dirty="0" err="1">
                <a:latin typeface="CIDFont+F17"/>
              </a:rPr>
              <a:t>DInSAR</a:t>
            </a:r>
            <a:r>
              <a:rPr lang="pt-PT" sz="1800" dirty="0">
                <a:latin typeface="CIDFont+F17"/>
              </a:rPr>
              <a:t> (interferometria diferencial) técnica de medição de diferentes fases pela combinação de duas imagens de radar obtidas por dois satélites em diferentes datas de aquisição.</a:t>
            </a:r>
          </a:p>
          <a:p>
            <a:r>
              <a:rPr lang="pt-PT" sz="1800" dirty="0">
                <a:latin typeface="CIDFont+F17"/>
              </a:rPr>
              <a:t>O </a:t>
            </a:r>
            <a:r>
              <a:rPr lang="pt-PT" sz="1800" dirty="0" err="1">
                <a:latin typeface="CIDFont+F17"/>
              </a:rPr>
              <a:t>Sentinel</a:t>
            </a:r>
            <a:r>
              <a:rPr lang="pt-PT" sz="1800" dirty="0">
                <a:latin typeface="CIDFont+F17"/>
              </a:rPr>
              <a:t> 1a e </a:t>
            </a:r>
            <a:r>
              <a:rPr lang="pt-PT" sz="1800" dirty="0" err="1">
                <a:latin typeface="CIDFont+F17"/>
              </a:rPr>
              <a:t>Sentinel</a:t>
            </a:r>
            <a:r>
              <a:rPr lang="pt-PT" sz="1800" dirty="0">
                <a:latin typeface="CIDFont+F17"/>
              </a:rPr>
              <a:t> 1b- Satélites que permitem a antecipação de eventuais deslizamentos de terra, de inundações, terramotos, erupções vulcânicas e outros fenómenos naturais que através de imagens sequenciais (conhecer ou registar sequências de acontecimentos durante ou à posteriori de um evento), afere com precisão e num curto espaço de tempo onde, quando, qual a amplitude dos danos. É completada com a disponibilização da informação com acesso em qualquer parte do globo de forma muito célere e oportuna</a:t>
            </a:r>
          </a:p>
        </p:txBody>
      </p:sp>
    </p:spTree>
    <p:extLst>
      <p:ext uri="{BB962C8B-B14F-4D97-AF65-F5344CB8AC3E}">
        <p14:creationId xmlns:p14="http://schemas.microsoft.com/office/powerpoint/2010/main" val="2789184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15DDA134-FA80-4E0C-A21A-371EFADAB85D}"/>
              </a:ext>
            </a:extLst>
          </p:cNvPr>
          <p:cNvSpPr>
            <a:spLocks noGrp="1"/>
          </p:cNvSpPr>
          <p:nvPr>
            <p:ph idx="1"/>
          </p:nvPr>
        </p:nvSpPr>
        <p:spPr>
          <a:xfrm>
            <a:off x="577049" y="204186"/>
            <a:ext cx="10776751" cy="5972777"/>
          </a:xfrm>
        </p:spPr>
        <p:txBody>
          <a:bodyPr/>
          <a:lstStyle/>
          <a:p>
            <a:pPr marL="0" indent="0">
              <a:buNone/>
            </a:pPr>
            <a:r>
              <a:rPr lang="pt-PT" dirty="0"/>
              <a:t>Fundamentos teóricos SAR:</a:t>
            </a:r>
          </a:p>
          <a:p>
            <a:r>
              <a:rPr lang="pt-PT" dirty="0"/>
              <a:t>Os SAR obtêm dados de uma faixa de terreno de grandes dimensões, paralela à trajetória de voo, que após processamento formam imagens de alta resolução</a:t>
            </a:r>
          </a:p>
          <a:p>
            <a:endParaRPr lang="pt-PT" dirty="0"/>
          </a:p>
          <a:p>
            <a:r>
              <a:rPr lang="pt-PT" dirty="0"/>
              <a:t>Equação de um radar normal</a:t>
            </a:r>
          </a:p>
          <a:p>
            <a:endParaRPr lang="pt-PT" dirty="0"/>
          </a:p>
          <a:p>
            <a:r>
              <a:rPr lang="pt-PT" dirty="0"/>
              <a:t>Equação radar de um </a:t>
            </a:r>
            <a:r>
              <a:rPr lang="pt-PT" dirty="0" err="1"/>
              <a:t>sar</a:t>
            </a:r>
            <a:r>
              <a:rPr lang="pt-PT" dirty="0"/>
              <a:t> </a:t>
            </a:r>
          </a:p>
          <a:p>
            <a:endParaRPr lang="pt-PT" dirty="0"/>
          </a:p>
        </p:txBody>
      </p:sp>
      <p:pic>
        <p:nvPicPr>
          <p:cNvPr id="9" name="Imagem 8">
            <a:extLst>
              <a:ext uri="{FF2B5EF4-FFF2-40B4-BE49-F238E27FC236}">
                <a16:creationId xmlns:a16="http://schemas.microsoft.com/office/drawing/2014/main" id="{C1006257-93F8-4305-894E-6E2210816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573" y="2463802"/>
            <a:ext cx="6814798" cy="726772"/>
          </a:xfrm>
          <a:prstGeom prst="rect">
            <a:avLst/>
          </a:prstGeom>
        </p:spPr>
      </p:pic>
      <p:pic>
        <p:nvPicPr>
          <p:cNvPr id="11" name="Imagem 10">
            <a:extLst>
              <a:ext uri="{FF2B5EF4-FFF2-40B4-BE49-F238E27FC236}">
                <a16:creationId xmlns:a16="http://schemas.microsoft.com/office/drawing/2014/main" id="{9CFBCABF-67E7-43AB-A054-4DD14CE8A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533" y="3492093"/>
            <a:ext cx="7303467" cy="565912"/>
          </a:xfrm>
          <a:prstGeom prst="rect">
            <a:avLst/>
          </a:prstGeom>
        </p:spPr>
      </p:pic>
    </p:spTree>
    <p:extLst>
      <p:ext uri="{BB962C8B-B14F-4D97-AF65-F5344CB8AC3E}">
        <p14:creationId xmlns:p14="http://schemas.microsoft.com/office/powerpoint/2010/main" val="89336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9E8085A-0867-48B2-80E2-8D5BC0CD0C01}"/>
              </a:ext>
            </a:extLst>
          </p:cNvPr>
          <p:cNvSpPr>
            <a:spLocks noGrp="1"/>
          </p:cNvSpPr>
          <p:nvPr>
            <p:ph idx="1"/>
          </p:nvPr>
        </p:nvSpPr>
        <p:spPr>
          <a:xfrm>
            <a:off x="585926" y="213064"/>
            <a:ext cx="10767874" cy="5963899"/>
          </a:xfrm>
        </p:spPr>
        <p:txBody>
          <a:bodyPr/>
          <a:lstStyle/>
          <a:p>
            <a:r>
              <a:rPr lang="pt-PT" dirty="0"/>
              <a:t>Geometria radar SAR:SM</a:t>
            </a:r>
          </a:p>
        </p:txBody>
      </p:sp>
      <p:pic>
        <p:nvPicPr>
          <p:cNvPr id="5" name="Imagem 4">
            <a:extLst>
              <a:ext uri="{FF2B5EF4-FFF2-40B4-BE49-F238E27FC236}">
                <a16:creationId xmlns:a16="http://schemas.microsoft.com/office/drawing/2014/main" id="{F7001F79-A787-4241-8094-DB307A5B3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26" y="1078202"/>
            <a:ext cx="5597975" cy="3122489"/>
          </a:xfrm>
          <a:prstGeom prst="rect">
            <a:avLst/>
          </a:prstGeom>
        </p:spPr>
      </p:pic>
      <p:sp>
        <p:nvSpPr>
          <p:cNvPr id="6" name="CaixaDeTexto 5">
            <a:extLst>
              <a:ext uri="{FF2B5EF4-FFF2-40B4-BE49-F238E27FC236}">
                <a16:creationId xmlns:a16="http://schemas.microsoft.com/office/drawing/2014/main" id="{E2438874-A93E-4084-BAC1-C06F7351A01B}"/>
              </a:ext>
            </a:extLst>
          </p:cNvPr>
          <p:cNvSpPr txBox="1"/>
          <p:nvPr/>
        </p:nvSpPr>
        <p:spPr>
          <a:xfrm>
            <a:off x="6711518" y="727969"/>
            <a:ext cx="4642282" cy="2585323"/>
          </a:xfrm>
          <a:prstGeom prst="rect">
            <a:avLst/>
          </a:prstGeom>
          <a:noFill/>
        </p:spPr>
        <p:txBody>
          <a:bodyPr wrap="square" rtlCol="0">
            <a:spAutoFit/>
          </a:bodyPr>
          <a:lstStyle/>
          <a:p>
            <a:r>
              <a:rPr lang="pt-PT" dirty="0"/>
              <a:t>1-Direção em azimute</a:t>
            </a:r>
          </a:p>
          <a:p>
            <a:r>
              <a:rPr lang="pt-PT" dirty="0"/>
              <a:t>2-Distância ao Nadir</a:t>
            </a:r>
          </a:p>
          <a:p>
            <a:r>
              <a:rPr lang="pt-PT" dirty="0"/>
              <a:t>3-Largura de feixe visível (</a:t>
            </a:r>
            <a:r>
              <a:rPr lang="pt-PT" dirty="0" err="1"/>
              <a:t>Swath</a:t>
            </a:r>
            <a:r>
              <a:rPr lang="pt-PT" dirty="0"/>
              <a:t> </a:t>
            </a:r>
            <a:r>
              <a:rPr lang="pt-PT" dirty="0" err="1"/>
              <a:t>width</a:t>
            </a:r>
            <a:r>
              <a:rPr lang="pt-PT" dirty="0"/>
              <a:t>) </a:t>
            </a:r>
          </a:p>
          <a:p>
            <a:r>
              <a:rPr lang="pt-PT" dirty="0"/>
              <a:t>4- pegada (</a:t>
            </a:r>
            <a:r>
              <a:rPr lang="pt-PT" dirty="0" err="1"/>
              <a:t>footprint</a:t>
            </a:r>
            <a:r>
              <a:rPr lang="pt-PT" dirty="0"/>
              <a:t>)</a:t>
            </a:r>
          </a:p>
          <a:p>
            <a:r>
              <a:rPr lang="pt-PT" dirty="0"/>
              <a:t>5- Direção em alcance do radar, a partir do Nadir ( </a:t>
            </a:r>
            <a:r>
              <a:rPr lang="pt-PT" dirty="0" err="1"/>
              <a:t>Ground</a:t>
            </a:r>
            <a:r>
              <a:rPr lang="pt-PT" dirty="0"/>
              <a:t> Range)</a:t>
            </a:r>
          </a:p>
          <a:p>
            <a:r>
              <a:rPr lang="pt-PT" dirty="0"/>
              <a:t>6-Projeção em terra do percurso que o satélite efetua</a:t>
            </a:r>
          </a:p>
          <a:p>
            <a:r>
              <a:rPr lang="pt-PT" dirty="0"/>
              <a:t>7- alcance (</a:t>
            </a:r>
            <a:r>
              <a:rPr lang="pt-PT" dirty="0" err="1"/>
              <a:t>slant</a:t>
            </a:r>
            <a:r>
              <a:rPr lang="pt-PT" dirty="0"/>
              <a:t> range)</a:t>
            </a:r>
          </a:p>
        </p:txBody>
      </p:sp>
      <p:sp>
        <p:nvSpPr>
          <p:cNvPr id="7" name="CaixaDeTexto 6">
            <a:extLst>
              <a:ext uri="{FF2B5EF4-FFF2-40B4-BE49-F238E27FC236}">
                <a16:creationId xmlns:a16="http://schemas.microsoft.com/office/drawing/2014/main" id="{132E68CA-3171-4946-AEC0-E9772A402014}"/>
              </a:ext>
            </a:extLst>
          </p:cNvPr>
          <p:cNvSpPr txBox="1"/>
          <p:nvPr/>
        </p:nvSpPr>
        <p:spPr>
          <a:xfrm>
            <a:off x="665825" y="5065829"/>
            <a:ext cx="10039905" cy="1477328"/>
          </a:xfrm>
          <a:prstGeom prst="rect">
            <a:avLst/>
          </a:prstGeom>
          <a:noFill/>
        </p:spPr>
        <p:txBody>
          <a:bodyPr wrap="square" rtlCol="0">
            <a:spAutoFit/>
          </a:bodyPr>
          <a:lstStyle/>
          <a:p>
            <a:r>
              <a:rPr lang="pt-PT" dirty="0"/>
              <a:t>O conceito de abertura sintética, baseia-se então em simular uma antena de maiores dimensões, uma vez que o sistema vai processar todos os dados recolhidos sobre cada alvo que iluminou</a:t>
            </a:r>
          </a:p>
          <a:p>
            <a:endParaRPr lang="pt-PT" dirty="0"/>
          </a:p>
          <a:p>
            <a:r>
              <a:rPr lang="pt-PT" dirty="0"/>
              <a:t>O interesse de simular uma antena de maiores dimensões é a melhoria da resolução, ou seja, quanto maior for a abertura da antena, menor será o feixe de resolução</a:t>
            </a:r>
          </a:p>
        </p:txBody>
      </p:sp>
    </p:spTree>
    <p:extLst>
      <p:ext uri="{BB962C8B-B14F-4D97-AF65-F5344CB8AC3E}">
        <p14:creationId xmlns:p14="http://schemas.microsoft.com/office/powerpoint/2010/main" val="314811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68816BFD-EA16-47D6-B754-9810346449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909" y="357751"/>
            <a:ext cx="6111770" cy="2682472"/>
          </a:xfrm>
        </p:spPr>
      </p:pic>
      <p:sp>
        <p:nvSpPr>
          <p:cNvPr id="6" name="CaixaDeTexto 5">
            <a:extLst>
              <a:ext uri="{FF2B5EF4-FFF2-40B4-BE49-F238E27FC236}">
                <a16:creationId xmlns:a16="http://schemas.microsoft.com/office/drawing/2014/main" id="{D96683E4-6C91-410A-896F-71EB628ABB41}"/>
              </a:ext>
            </a:extLst>
          </p:cNvPr>
          <p:cNvSpPr txBox="1"/>
          <p:nvPr/>
        </p:nvSpPr>
        <p:spPr>
          <a:xfrm>
            <a:off x="7164280" y="559293"/>
            <a:ext cx="4385569" cy="923330"/>
          </a:xfrm>
          <a:prstGeom prst="rect">
            <a:avLst/>
          </a:prstGeom>
          <a:noFill/>
        </p:spPr>
        <p:txBody>
          <a:bodyPr wrap="square" rtlCol="0">
            <a:spAutoFit/>
          </a:bodyPr>
          <a:lstStyle/>
          <a:p>
            <a:r>
              <a:rPr lang="pt-PT" dirty="0"/>
              <a:t>D- Comprimento da antena</a:t>
            </a:r>
          </a:p>
          <a:p>
            <a:r>
              <a:rPr lang="pt-PT" dirty="0"/>
              <a:t>L- antena de maiores dimensões, abertura sintética.</a:t>
            </a:r>
          </a:p>
        </p:txBody>
      </p:sp>
      <p:sp>
        <p:nvSpPr>
          <p:cNvPr id="7" name="CaixaDeTexto 6">
            <a:extLst>
              <a:ext uri="{FF2B5EF4-FFF2-40B4-BE49-F238E27FC236}">
                <a16:creationId xmlns:a16="http://schemas.microsoft.com/office/drawing/2014/main" id="{940C36B2-B4A4-4A6C-875A-1E22190CA02D}"/>
              </a:ext>
            </a:extLst>
          </p:cNvPr>
          <p:cNvSpPr txBox="1"/>
          <p:nvPr/>
        </p:nvSpPr>
        <p:spPr>
          <a:xfrm>
            <a:off x="603682" y="3171548"/>
            <a:ext cx="11203619" cy="3139321"/>
          </a:xfrm>
          <a:prstGeom prst="rect">
            <a:avLst/>
          </a:prstGeom>
          <a:noFill/>
        </p:spPr>
        <p:txBody>
          <a:bodyPr wrap="square" rtlCol="0">
            <a:spAutoFit/>
          </a:bodyPr>
          <a:lstStyle/>
          <a:p>
            <a:r>
              <a:rPr lang="pt-PT" dirty="0"/>
              <a:t>Diferentes geometrias de aquisição: mais conhecidas:</a:t>
            </a:r>
          </a:p>
          <a:p>
            <a:r>
              <a:rPr lang="pt-PT" dirty="0" err="1"/>
              <a:t>stripmap</a:t>
            </a:r>
            <a:r>
              <a:rPr lang="pt-PT" dirty="0"/>
              <a:t> </a:t>
            </a:r>
            <a:r>
              <a:rPr lang="pt-PT" dirty="0" err="1"/>
              <a:t>mode</a:t>
            </a:r>
            <a:r>
              <a:rPr lang="pt-PT" dirty="0"/>
              <a:t> (SM); SAR interferométrico; </a:t>
            </a:r>
            <a:r>
              <a:rPr lang="pt-PT" dirty="0" err="1"/>
              <a:t>Spotlight</a:t>
            </a:r>
            <a:r>
              <a:rPr lang="pt-PT" dirty="0"/>
              <a:t>; SAR Inverso; SCANSAR</a:t>
            </a:r>
          </a:p>
          <a:p>
            <a:endParaRPr lang="pt-PT" dirty="0"/>
          </a:p>
          <a:p>
            <a:pPr marL="342900" indent="-342900">
              <a:buFont typeface="+mj-lt"/>
              <a:buAutoNum type="arabicPeriod"/>
            </a:pPr>
            <a:r>
              <a:rPr lang="pt-PT" dirty="0"/>
              <a:t>SM: a antena ilumina uma faixa de terreno e recolhe dados continuamente, com um ângulo de nadir e um ângulo de azimute fixos. No caso do SENTINEL-1, por exemplo, o modo SM adquire dados com uma largura de faixa visível de 80Km e com uma resolução de 5m por 5m. </a:t>
            </a:r>
          </a:p>
          <a:p>
            <a:pPr marL="342900" indent="-342900">
              <a:buFont typeface="+mj-lt"/>
              <a:buAutoNum type="arabicPeriod"/>
            </a:pPr>
            <a:r>
              <a:rPr lang="pt-PT" dirty="0" err="1"/>
              <a:t>InSar</a:t>
            </a:r>
            <a:r>
              <a:rPr lang="pt-PT" dirty="0"/>
              <a:t> (</a:t>
            </a:r>
            <a:r>
              <a:rPr lang="pt-PT" dirty="0" err="1"/>
              <a:t>Sar</a:t>
            </a:r>
            <a:r>
              <a:rPr lang="pt-PT" dirty="0"/>
              <a:t> interferométrico): Medições feitas de dois ou mais varrimentos do tipo </a:t>
            </a:r>
            <a:r>
              <a:rPr lang="pt-PT" dirty="0" err="1"/>
              <a:t>stripmap</a:t>
            </a:r>
            <a:r>
              <a:rPr lang="pt-PT" dirty="0"/>
              <a:t>, com compensação da fase, que altera devido à diferença de tempo dos dados obtidos em cada varrimento e às diferenças na topografia do terreno. As medições poderão ser feitas pelo mesmo satélite ou através de satélites diferentes e fazerem exatamente o mesmo percurso. Esta geometria tem várias aplicações tais como, modelos de elevação digital, obter alterações na topografia, e fazer avaliações de riscos sobre estruturas terrestres</a:t>
            </a:r>
          </a:p>
        </p:txBody>
      </p:sp>
    </p:spTree>
    <p:extLst>
      <p:ext uri="{BB962C8B-B14F-4D97-AF65-F5344CB8AC3E}">
        <p14:creationId xmlns:p14="http://schemas.microsoft.com/office/powerpoint/2010/main" val="284447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847ED7F3-3F82-448D-B634-E80322C8E1F7}"/>
              </a:ext>
            </a:extLst>
          </p:cNvPr>
          <p:cNvSpPr>
            <a:spLocks noGrp="1"/>
          </p:cNvSpPr>
          <p:nvPr>
            <p:ph idx="1"/>
          </p:nvPr>
        </p:nvSpPr>
        <p:spPr>
          <a:xfrm>
            <a:off x="577049" y="168676"/>
            <a:ext cx="10776751" cy="6008287"/>
          </a:xfrm>
        </p:spPr>
        <p:txBody>
          <a:bodyPr/>
          <a:lstStyle/>
          <a:p>
            <a:pPr marL="0" indent="0">
              <a:buNone/>
            </a:pPr>
            <a:r>
              <a:rPr lang="pt-PT" sz="1800" dirty="0"/>
              <a:t>3. </a:t>
            </a:r>
            <a:r>
              <a:rPr lang="pt-PT" sz="1800" dirty="0" err="1"/>
              <a:t>Spotlight</a:t>
            </a:r>
            <a:r>
              <a:rPr lang="pt-PT" sz="1800" dirty="0"/>
              <a:t>: o radar possui uma antena com capacidade de alterar a sua posição, mecânica ou eletronicamente, para iluminar uma zona de interesse durante um maior intervalo de tempo sintetizando assim uma antena de maiores dimensões. Neste sentido, dado que o sistema deteta o alvo muito mais cedo e deixa de o ver muito depois, a fase vai aumentar logo a resolução aumenta significativamente (em slow-time torna-se muito maior enquanto em fast-time se mantém). Note-se que a abertura é tão grande quanto o tempo que estamos a iluminar, logo o limite é a nossa capacidade mecânica ou eletrónica e mais uma vez, a topografia do terreno também impõe limitações. Esta geometria é utiliza quando o objetivo é obter maior resolução de uma zona específica.</a:t>
            </a:r>
          </a:p>
          <a:p>
            <a:pPr marL="0" indent="0">
              <a:buNone/>
            </a:pPr>
            <a:r>
              <a:rPr lang="pt-PT" sz="1800" dirty="0"/>
              <a:t>4. </a:t>
            </a:r>
            <a:r>
              <a:rPr lang="pt-PT" sz="1800" dirty="0" err="1"/>
              <a:t>Isar</a:t>
            </a:r>
            <a:r>
              <a:rPr lang="pt-PT" sz="1800" dirty="0"/>
              <a:t> (</a:t>
            </a:r>
            <a:r>
              <a:rPr lang="pt-PT" sz="1800" dirty="0" err="1"/>
              <a:t>Sar</a:t>
            </a:r>
            <a:r>
              <a:rPr lang="pt-PT" sz="1800" dirty="0"/>
              <a:t> inverso): as imagens de alta resolução são extraídas de antena estática e a deteção é feita através do movimento do alvo relativamente à antena, processando os dados de forma coerente.</a:t>
            </a:r>
          </a:p>
          <a:p>
            <a:pPr marL="0" indent="0">
              <a:buNone/>
            </a:pPr>
            <a:r>
              <a:rPr lang="pt-PT" sz="1800" dirty="0"/>
              <a:t>5. SCANSAR :Geometria é utiliza quando se pretende ter maiores faixas, o objetivo é aumentar o alcance enquanto se ilumina a superfície, ou </a:t>
            </a:r>
            <a:r>
              <a:rPr lang="pt-PT" sz="1800" dirty="0" err="1"/>
              <a:t>seja,obter</a:t>
            </a:r>
            <a:r>
              <a:rPr lang="pt-PT" sz="1800" dirty="0"/>
              <a:t> um </a:t>
            </a:r>
            <a:r>
              <a:rPr lang="pt-PT" sz="1800" dirty="0" err="1"/>
              <a:t>footprint</a:t>
            </a:r>
            <a:r>
              <a:rPr lang="pt-PT" sz="1800" dirty="0"/>
              <a:t> maior, alterando o ângulo de iluminação 𝜃𝑖, e juntar a informação mais dispersa. Neste caso a resolução em azimute torna-se menor.</a:t>
            </a:r>
          </a:p>
          <a:p>
            <a:pPr marL="0" indent="0">
              <a:buNone/>
            </a:pPr>
            <a:endParaRPr lang="pt-PT" sz="1800" dirty="0"/>
          </a:p>
          <a:p>
            <a:pPr marL="0" indent="0">
              <a:buNone/>
            </a:pPr>
            <a:r>
              <a:rPr lang="pt-PT" sz="1800" dirty="0"/>
              <a:t>Processamento SAR:</a:t>
            </a:r>
            <a:r>
              <a:rPr lang="pt-PT" sz="1800" dirty="0">
                <a:solidFill>
                  <a:srgbClr val="FF0000"/>
                </a:solidFill>
              </a:rPr>
              <a:t> </a:t>
            </a:r>
            <a:r>
              <a:rPr lang="pt-PT" sz="1800" b="1" dirty="0"/>
              <a:t>Processamento em alcance</a:t>
            </a:r>
            <a:r>
              <a:rPr lang="pt-PT" sz="1800" dirty="0"/>
              <a:t>: utilizam-se técnicas de compressão de impulso, ou seja, transmite-se um impulso mais longo no tempo, com modulação em frequência (</a:t>
            </a:r>
            <a:r>
              <a:rPr lang="pt-PT" sz="1800" dirty="0" err="1"/>
              <a:t>chirp</a:t>
            </a:r>
            <a:r>
              <a:rPr lang="pt-PT" sz="1800" dirty="0"/>
              <a:t>), de potência baixa. O sistema transmite um impulso de banda larga:</a:t>
            </a:r>
          </a:p>
        </p:txBody>
      </p:sp>
      <p:pic>
        <p:nvPicPr>
          <p:cNvPr id="5" name="Imagem 4">
            <a:extLst>
              <a:ext uri="{FF2B5EF4-FFF2-40B4-BE49-F238E27FC236}">
                <a16:creationId xmlns:a16="http://schemas.microsoft.com/office/drawing/2014/main" id="{A30044C5-A104-49A0-9770-168731D9E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752" y="4799400"/>
            <a:ext cx="5532599" cy="1889924"/>
          </a:xfrm>
          <a:prstGeom prst="rect">
            <a:avLst/>
          </a:prstGeom>
        </p:spPr>
      </p:pic>
    </p:spTree>
    <p:extLst>
      <p:ext uri="{BB962C8B-B14F-4D97-AF65-F5344CB8AC3E}">
        <p14:creationId xmlns:p14="http://schemas.microsoft.com/office/powerpoint/2010/main" val="3378182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5B9407B-9D0F-4267-8A7A-0EF879155DA0}"/>
              </a:ext>
            </a:extLst>
          </p:cNvPr>
          <p:cNvSpPr>
            <a:spLocks noGrp="1"/>
          </p:cNvSpPr>
          <p:nvPr>
            <p:ph idx="1"/>
          </p:nvPr>
        </p:nvSpPr>
        <p:spPr>
          <a:xfrm>
            <a:off x="514905" y="213064"/>
            <a:ext cx="10838895" cy="5963899"/>
          </a:xfrm>
        </p:spPr>
        <p:txBody>
          <a:bodyPr/>
          <a:lstStyle/>
          <a:p>
            <a:r>
              <a:rPr lang="pt-PT" sz="1800" dirty="0"/>
              <a:t>Na receção estreita-se o sinal (Pulse </a:t>
            </a:r>
            <a:r>
              <a:rPr lang="pt-PT" sz="1800" dirty="0" err="1"/>
              <a:t>Compression</a:t>
            </a:r>
            <a:r>
              <a:rPr lang="pt-PT" sz="1800" dirty="0"/>
              <a:t>), ou seja, o pulso é comprimido, através da correlação com a função de referência, simulando assim, um pulso com tempo menor, que permite manter níveis de resolução semelhantes aos radares convencionais</a:t>
            </a:r>
          </a:p>
        </p:txBody>
      </p:sp>
      <p:pic>
        <p:nvPicPr>
          <p:cNvPr id="4" name="Imagem 3">
            <a:extLst>
              <a:ext uri="{FF2B5EF4-FFF2-40B4-BE49-F238E27FC236}">
                <a16:creationId xmlns:a16="http://schemas.microsoft.com/office/drawing/2014/main" id="{6D0F44B4-C7CA-47FC-B8C6-BE6E0B567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05" y="1202365"/>
            <a:ext cx="6205192" cy="4453270"/>
          </a:xfrm>
          <a:prstGeom prst="rect">
            <a:avLst/>
          </a:prstGeom>
        </p:spPr>
      </p:pic>
      <p:pic>
        <p:nvPicPr>
          <p:cNvPr id="6" name="Imagem 5">
            <a:extLst>
              <a:ext uri="{FF2B5EF4-FFF2-40B4-BE49-F238E27FC236}">
                <a16:creationId xmlns:a16="http://schemas.microsoft.com/office/drawing/2014/main" id="{E01DCECF-2162-4A42-9471-C45DEBA7C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9866" y="1456032"/>
            <a:ext cx="2133247" cy="942294"/>
          </a:xfrm>
          <a:prstGeom prst="rect">
            <a:avLst/>
          </a:prstGeom>
        </p:spPr>
      </p:pic>
      <p:sp>
        <p:nvSpPr>
          <p:cNvPr id="7" name="CaixaDeTexto 6">
            <a:extLst>
              <a:ext uri="{FF2B5EF4-FFF2-40B4-BE49-F238E27FC236}">
                <a16:creationId xmlns:a16="http://schemas.microsoft.com/office/drawing/2014/main" id="{B0962A7D-8DD0-4A9A-A77B-EF111E3A0829}"/>
              </a:ext>
            </a:extLst>
          </p:cNvPr>
          <p:cNvSpPr txBox="1"/>
          <p:nvPr/>
        </p:nvSpPr>
        <p:spPr>
          <a:xfrm>
            <a:off x="8336132" y="1651247"/>
            <a:ext cx="1473694" cy="369332"/>
          </a:xfrm>
          <a:prstGeom prst="rect">
            <a:avLst/>
          </a:prstGeom>
          <a:noFill/>
        </p:spPr>
        <p:txBody>
          <a:bodyPr wrap="square" rtlCol="0">
            <a:spAutoFit/>
          </a:bodyPr>
          <a:lstStyle/>
          <a:p>
            <a:r>
              <a:rPr lang="pt-PT" dirty="0"/>
              <a:t>Resolução=</a:t>
            </a:r>
          </a:p>
        </p:txBody>
      </p:sp>
      <p:sp>
        <p:nvSpPr>
          <p:cNvPr id="2" name="CaixaDeTexto 1">
            <a:extLst>
              <a:ext uri="{FF2B5EF4-FFF2-40B4-BE49-F238E27FC236}">
                <a16:creationId xmlns:a16="http://schemas.microsoft.com/office/drawing/2014/main" id="{2F4AE29A-9614-4541-ADC1-6D7DCFAE9342}"/>
              </a:ext>
            </a:extLst>
          </p:cNvPr>
          <p:cNvSpPr txBox="1"/>
          <p:nvPr/>
        </p:nvSpPr>
        <p:spPr>
          <a:xfrm>
            <a:off x="7004482" y="3089429"/>
            <a:ext cx="3923930" cy="646331"/>
          </a:xfrm>
          <a:prstGeom prst="rect">
            <a:avLst/>
          </a:prstGeom>
          <a:noFill/>
        </p:spPr>
        <p:txBody>
          <a:bodyPr wrap="square" rtlCol="0">
            <a:spAutoFit/>
          </a:bodyPr>
          <a:lstStyle/>
          <a:p>
            <a:r>
              <a:rPr lang="pt-PT" dirty="0"/>
              <a:t>Processamento em alcance o </a:t>
            </a:r>
            <a:r>
              <a:rPr lang="pt-PT" dirty="0" err="1"/>
              <a:t>chirp</a:t>
            </a:r>
            <a:r>
              <a:rPr lang="pt-PT" dirty="0"/>
              <a:t> é obtido pela modulação.</a:t>
            </a:r>
          </a:p>
        </p:txBody>
      </p:sp>
    </p:spTree>
    <p:extLst>
      <p:ext uri="{BB962C8B-B14F-4D97-AF65-F5344CB8AC3E}">
        <p14:creationId xmlns:p14="http://schemas.microsoft.com/office/powerpoint/2010/main" val="442938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48E41D2-6097-4437-B59C-24784B0FB423}"/>
              </a:ext>
            </a:extLst>
          </p:cNvPr>
          <p:cNvSpPr>
            <a:spLocks noGrp="1"/>
          </p:cNvSpPr>
          <p:nvPr>
            <p:ph idx="1"/>
          </p:nvPr>
        </p:nvSpPr>
        <p:spPr>
          <a:xfrm>
            <a:off x="497150" y="257452"/>
            <a:ext cx="10856650" cy="5919511"/>
          </a:xfrm>
        </p:spPr>
        <p:txBody>
          <a:bodyPr/>
          <a:lstStyle/>
          <a:p>
            <a:r>
              <a:rPr lang="pt-PT" sz="1800" b="1" dirty="0"/>
              <a:t>Processamento em </a:t>
            </a:r>
            <a:r>
              <a:rPr lang="pt-PT" sz="1800" b="1" dirty="0" err="1"/>
              <a:t>azimute:</a:t>
            </a:r>
            <a:r>
              <a:rPr lang="pt-PT" sz="1800" dirty="0" err="1"/>
              <a:t>O</a:t>
            </a:r>
            <a:r>
              <a:rPr lang="pt-PT" sz="1800" dirty="0"/>
              <a:t> processamento em azimute vai ser influenciado pelo movimento da antena, à velocidade V, na direção de azimute. Durante o tempo correspondente à abertura sintética (L) o radar recolhe informação, em azimute e alcance, dos diferentes ecos, e armazena-os numa matriz 2D</a:t>
            </a:r>
          </a:p>
        </p:txBody>
      </p:sp>
      <p:pic>
        <p:nvPicPr>
          <p:cNvPr id="5" name="Imagem 4">
            <a:extLst>
              <a:ext uri="{FF2B5EF4-FFF2-40B4-BE49-F238E27FC236}">
                <a16:creationId xmlns:a16="http://schemas.microsoft.com/office/drawing/2014/main" id="{7066D756-9692-4EA1-91D1-DEA56F42A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384"/>
            <a:ext cx="4663844" cy="3246401"/>
          </a:xfrm>
          <a:prstGeom prst="rect">
            <a:avLst/>
          </a:prstGeom>
        </p:spPr>
      </p:pic>
      <p:sp>
        <p:nvSpPr>
          <p:cNvPr id="7" name="CaixaDeTexto 6">
            <a:extLst>
              <a:ext uri="{FF2B5EF4-FFF2-40B4-BE49-F238E27FC236}">
                <a16:creationId xmlns:a16="http://schemas.microsoft.com/office/drawing/2014/main" id="{C59C017C-60E8-401C-B063-4D41E0266EBF}"/>
              </a:ext>
            </a:extLst>
          </p:cNvPr>
          <p:cNvSpPr txBox="1"/>
          <p:nvPr/>
        </p:nvSpPr>
        <p:spPr>
          <a:xfrm>
            <a:off x="4447712" y="1562471"/>
            <a:ext cx="6498455" cy="1200329"/>
          </a:xfrm>
          <a:prstGeom prst="rect">
            <a:avLst/>
          </a:prstGeom>
          <a:noFill/>
        </p:spPr>
        <p:txBody>
          <a:bodyPr wrap="square" rtlCol="0">
            <a:spAutoFit/>
          </a:bodyPr>
          <a:lstStyle/>
          <a:p>
            <a:r>
              <a:rPr lang="pt-PT" dirty="0"/>
              <a:t>Surge uma curvatura dos alvos na matriz 2D, por isso é que é necessário processamento em azimute. Isto resulta na desfocagem da imagem.</a:t>
            </a:r>
          </a:p>
          <a:p>
            <a:r>
              <a:rPr lang="pt-PT" dirty="0"/>
              <a:t>Para solucionar este problema faz-se uma multiplicação </a:t>
            </a:r>
            <a:r>
              <a:rPr lang="pt-PT"/>
              <a:t>pela fase.</a:t>
            </a:r>
            <a:endParaRPr lang="pt-PT" dirty="0"/>
          </a:p>
        </p:txBody>
      </p:sp>
      <p:sp>
        <p:nvSpPr>
          <p:cNvPr id="2" name="CaixaDeTexto 1">
            <a:extLst>
              <a:ext uri="{FF2B5EF4-FFF2-40B4-BE49-F238E27FC236}">
                <a16:creationId xmlns:a16="http://schemas.microsoft.com/office/drawing/2014/main" id="{8EC8B2DC-8EBB-453D-8C04-A7852418B233}"/>
              </a:ext>
            </a:extLst>
          </p:cNvPr>
          <p:cNvSpPr txBox="1"/>
          <p:nvPr/>
        </p:nvSpPr>
        <p:spPr>
          <a:xfrm>
            <a:off x="6498454" y="3429000"/>
            <a:ext cx="3852909" cy="1754326"/>
          </a:xfrm>
          <a:prstGeom prst="rect">
            <a:avLst/>
          </a:prstGeom>
          <a:noFill/>
        </p:spPr>
        <p:txBody>
          <a:bodyPr wrap="square" rtlCol="0">
            <a:spAutoFit/>
          </a:bodyPr>
          <a:lstStyle/>
          <a:p>
            <a:r>
              <a:rPr lang="pt-PT" dirty="0"/>
              <a:t>Processamento em azimute o </a:t>
            </a:r>
            <a:r>
              <a:rPr lang="pt-PT" dirty="0" err="1"/>
              <a:t>chirp</a:t>
            </a:r>
            <a:r>
              <a:rPr lang="pt-PT" dirty="0"/>
              <a:t> é obtido pela geometria.</a:t>
            </a:r>
          </a:p>
          <a:p>
            <a:endParaRPr lang="pt-PT" dirty="0"/>
          </a:p>
          <a:p>
            <a:endParaRPr lang="pt-PT" dirty="0"/>
          </a:p>
          <a:p>
            <a:endParaRPr lang="pt-PT" dirty="0"/>
          </a:p>
          <a:p>
            <a:r>
              <a:rPr lang="pt-PT" dirty="0"/>
              <a:t>Resolução em azimute: </a:t>
            </a:r>
          </a:p>
        </p:txBody>
      </p:sp>
      <p:pic>
        <p:nvPicPr>
          <p:cNvPr id="9" name="Imagem 8">
            <a:extLst>
              <a:ext uri="{FF2B5EF4-FFF2-40B4-BE49-F238E27FC236}">
                <a16:creationId xmlns:a16="http://schemas.microsoft.com/office/drawing/2014/main" id="{48869B54-1055-4268-AB13-17F45B1CC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739" y="4643275"/>
            <a:ext cx="2088061" cy="602032"/>
          </a:xfrm>
          <a:prstGeom prst="rect">
            <a:avLst/>
          </a:prstGeom>
        </p:spPr>
      </p:pic>
    </p:spTree>
    <p:extLst>
      <p:ext uri="{BB962C8B-B14F-4D97-AF65-F5344CB8AC3E}">
        <p14:creationId xmlns:p14="http://schemas.microsoft.com/office/powerpoint/2010/main" val="3864160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7A0898A0-C1F2-4998-AA0E-267A5EAFE29F}"/>
              </a:ext>
            </a:extLst>
          </p:cNvPr>
          <p:cNvSpPr>
            <a:spLocks noGrp="1"/>
          </p:cNvSpPr>
          <p:nvPr>
            <p:ph idx="1"/>
          </p:nvPr>
        </p:nvSpPr>
        <p:spPr>
          <a:xfrm>
            <a:off x="656948" y="159798"/>
            <a:ext cx="10696852" cy="6017165"/>
          </a:xfrm>
        </p:spPr>
        <p:txBody>
          <a:bodyPr/>
          <a:lstStyle/>
          <a:p>
            <a:r>
              <a:rPr lang="pt-PT" sz="1800" b="0" i="0" u="none" strike="noStrike" baseline="0" dirty="0">
                <a:latin typeface="CIDFont+F35"/>
              </a:rPr>
              <a:t>𝜃𝑖- ângulo entre alcance e Nadir.  </a:t>
            </a:r>
          </a:p>
          <a:p>
            <a:pPr marL="0" indent="0">
              <a:buNone/>
            </a:pPr>
            <a:r>
              <a:rPr lang="pt-PT" sz="1800" b="0" i="0" u="none" strike="noStrike" baseline="0" dirty="0">
                <a:latin typeface="CIDFont+F35"/>
              </a:rPr>
              <a:t>𝜃𝑖</a:t>
            </a:r>
            <a:r>
              <a:rPr lang="pt-PT" sz="1800" dirty="0">
                <a:latin typeface="CIDFont+F35"/>
              </a:rPr>
              <a:t> muito elevados- a largura de faixa visível vai ser muito extensa, o que provoca efeitos de sombra e mais deformações na imagem.</a:t>
            </a:r>
          </a:p>
          <a:p>
            <a:pPr marL="0" indent="0">
              <a:buNone/>
            </a:pPr>
            <a:r>
              <a:rPr lang="pt-PT" sz="1800" b="0" i="0" u="none" strike="noStrike" baseline="0" dirty="0">
                <a:latin typeface="CIDFont+F35"/>
              </a:rPr>
              <a:t>𝜃𝑖 muito reduzidos-  a reflexão vai ter valores muito elevados o que diminui a discriminação da imagem.</a:t>
            </a:r>
          </a:p>
        </p:txBody>
      </p:sp>
      <p:sp>
        <p:nvSpPr>
          <p:cNvPr id="5" name="CaixaDeTexto 4">
            <a:extLst>
              <a:ext uri="{FF2B5EF4-FFF2-40B4-BE49-F238E27FC236}">
                <a16:creationId xmlns:a16="http://schemas.microsoft.com/office/drawing/2014/main" id="{6BCE093D-B89A-4BE1-A8E5-906997265F5F}"/>
              </a:ext>
            </a:extLst>
          </p:cNvPr>
          <p:cNvSpPr txBox="1"/>
          <p:nvPr/>
        </p:nvSpPr>
        <p:spPr>
          <a:xfrm>
            <a:off x="400974" y="1684082"/>
            <a:ext cx="11859087" cy="5078313"/>
          </a:xfrm>
          <a:prstGeom prst="rect">
            <a:avLst/>
          </a:prstGeom>
          <a:noFill/>
        </p:spPr>
        <p:txBody>
          <a:bodyPr wrap="square">
            <a:spAutoFit/>
          </a:bodyPr>
          <a:lstStyle/>
          <a:p>
            <a:r>
              <a:rPr lang="pt-PT" sz="1800" b="1" dirty="0"/>
              <a:t>Fatores que afetam a imagem:</a:t>
            </a:r>
          </a:p>
          <a:p>
            <a:pPr marL="285750" indent="-285750" algn="l">
              <a:buFont typeface="Arial" panose="020B0604020202020204" pitchFamily="34" charset="0"/>
              <a:buChar char="•"/>
            </a:pPr>
            <a:r>
              <a:rPr lang="pt-PT" dirty="0"/>
              <a:t>Ruído ( </a:t>
            </a:r>
            <a:r>
              <a:rPr lang="pt-PT" dirty="0" err="1"/>
              <a:t>Speckle</a:t>
            </a:r>
            <a:r>
              <a:rPr lang="pt-PT" dirty="0"/>
              <a:t>):</a:t>
            </a:r>
            <a:r>
              <a:rPr lang="pt-PT" sz="1800" b="0" i="0" u="none" strike="noStrike" baseline="0" dirty="0">
                <a:latin typeface="CIDFont+F34"/>
              </a:rPr>
              <a:t> Os ecos são distribuídos aleatoriamente pelos diferentes elementos presentes nas</a:t>
            </a:r>
          </a:p>
          <a:p>
            <a:pPr algn="l"/>
            <a:r>
              <a:rPr lang="pt-PT" sz="1800" b="0" i="0" u="none" strike="noStrike" baseline="0" dirty="0">
                <a:latin typeface="CIDFont+F34"/>
              </a:rPr>
              <a:t>células de resolução. A soma coerente das suas amplitudes e fases provoca fortes</a:t>
            </a:r>
          </a:p>
          <a:p>
            <a:pPr algn="l"/>
            <a:r>
              <a:rPr lang="pt-PT" sz="1800" b="0" i="0" u="none" strike="noStrike" baseline="0" dirty="0">
                <a:latin typeface="CIDFont+F34"/>
              </a:rPr>
              <a:t>flutuações que seguem uma distribuição única e exponencial.</a:t>
            </a:r>
          </a:p>
          <a:p>
            <a:pPr marL="285750" indent="-285750">
              <a:buFont typeface="Arial" panose="020B0604020202020204" pitchFamily="34" charset="0"/>
              <a:buChar char="•"/>
            </a:pPr>
            <a:r>
              <a:rPr lang="pt-PT" dirty="0">
                <a:latin typeface="CIDFont+F34"/>
              </a:rPr>
              <a:t>Deslocamento em elevação: a deslocação relativamente ao ponto nadir. O deslocamento aumenta com a diminuição do ângulo de incidência. A forma de corrigir esse efeito é através de conhecimento do terreno</a:t>
            </a:r>
          </a:p>
          <a:p>
            <a:r>
              <a:rPr lang="pt-PT" dirty="0">
                <a:latin typeface="CIDFont+F34"/>
              </a:rPr>
              <a:t>independente do processo. Este efeito acontece sobretudo com alvos de grande altura como montanhas, prédios, entre outros</a:t>
            </a:r>
          </a:p>
          <a:p>
            <a:pPr marL="285750" indent="-285750" algn="l">
              <a:buFont typeface="Arial" panose="020B0604020202020204" pitchFamily="34" charset="0"/>
              <a:buChar char="•"/>
            </a:pPr>
            <a:r>
              <a:rPr lang="pt-PT" sz="1800" b="0" i="0" u="none" strike="noStrike" baseline="0" dirty="0" err="1">
                <a:latin typeface="CIDFont+F34"/>
              </a:rPr>
              <a:t>Foreshortening</a:t>
            </a:r>
            <a:r>
              <a:rPr lang="pt-PT" sz="1800" b="0" i="0" u="none" strike="noStrike" baseline="0" dirty="0">
                <a:latin typeface="CIDFont+F34"/>
              </a:rPr>
              <a:t>: Efeito que ocorre quanto mais íngreme uma superfície é ou maior o ângulo de incidência do radar, que provoca um deslocamento do topo do alvo relativamente à sua base. Sinal do topo chega antes do da base, logo o alvo é visto deitado.</a:t>
            </a:r>
          </a:p>
          <a:p>
            <a:pPr marL="285750" indent="-285750" algn="l">
              <a:buFont typeface="Arial" panose="020B0604020202020204" pitchFamily="34" charset="0"/>
              <a:buChar char="•"/>
            </a:pPr>
            <a:r>
              <a:rPr lang="pt-PT" sz="1800" b="0" i="0" u="none" strike="noStrike" baseline="0" dirty="0" err="1">
                <a:latin typeface="CIDFont+F34"/>
              </a:rPr>
              <a:t>Layover</a:t>
            </a:r>
            <a:r>
              <a:rPr lang="pt-PT" dirty="0">
                <a:latin typeface="CIDFont+F34"/>
              </a:rPr>
              <a:t>:</a:t>
            </a:r>
            <a:r>
              <a:rPr lang="pt-PT" sz="1800" b="0" i="0" u="none" strike="noStrike" baseline="0" dirty="0">
                <a:latin typeface="CIDFont+F34"/>
              </a:rPr>
              <a:t> À semelhança do </a:t>
            </a:r>
            <a:r>
              <a:rPr lang="pt-PT" sz="1800" b="0" i="0" u="none" strike="noStrike" baseline="0" dirty="0" err="1">
                <a:latin typeface="CIDFont+F34"/>
              </a:rPr>
              <a:t>foreshortening</a:t>
            </a:r>
            <a:r>
              <a:rPr lang="pt-PT" sz="1800" b="0" i="0" u="none" strike="noStrike" baseline="0" dirty="0">
                <a:latin typeface="CIDFont+F34"/>
              </a:rPr>
              <a:t> também o </a:t>
            </a:r>
            <a:r>
              <a:rPr lang="pt-PT" sz="1800" b="0" i="0" u="none" strike="noStrike" baseline="0" dirty="0" err="1">
                <a:latin typeface="CIDFont+F34"/>
              </a:rPr>
              <a:t>layover</a:t>
            </a:r>
            <a:r>
              <a:rPr lang="pt-PT" dirty="0">
                <a:latin typeface="CIDFont+F34"/>
              </a:rPr>
              <a:t> </a:t>
            </a:r>
            <a:r>
              <a:rPr lang="pt-PT" sz="1800" b="0" i="0" u="none" strike="noStrike" baseline="0" dirty="0">
                <a:latin typeface="CIDFont+F34"/>
              </a:rPr>
              <a:t>é um deslocamento do topo relativamente à base, mas provocado pela altura mais pequena dos alvos e ângulos menores de incidência do radar. Oposto do </a:t>
            </a:r>
            <a:r>
              <a:rPr lang="pt-PT" sz="1800" b="0" i="0" u="none" strike="noStrike" baseline="0" dirty="0" err="1">
                <a:latin typeface="CIDFont+F34"/>
              </a:rPr>
              <a:t>foreshortening</a:t>
            </a:r>
            <a:r>
              <a:rPr lang="pt-PT" sz="1800" b="0" i="0" u="none" strike="noStrike" baseline="0" dirty="0">
                <a:latin typeface="CIDFont+F34"/>
              </a:rPr>
              <a:t>, deitado no sentido contrário.</a:t>
            </a:r>
          </a:p>
          <a:p>
            <a:pPr marL="285750" indent="-285750" algn="l">
              <a:buFont typeface="Arial" panose="020B0604020202020204" pitchFamily="34" charset="0"/>
              <a:buChar char="•"/>
            </a:pPr>
            <a:r>
              <a:rPr lang="pt-PT" sz="1800" b="0" i="0" u="none" strike="noStrike" baseline="0" dirty="0">
                <a:latin typeface="CIDFont+F34"/>
              </a:rPr>
              <a:t>Efeito de sombra (Radar </a:t>
            </a:r>
            <a:r>
              <a:rPr lang="pt-PT" sz="1800" b="0" i="0" u="none" strike="noStrike" baseline="0" dirty="0" err="1">
                <a:latin typeface="CIDFont+F34"/>
              </a:rPr>
              <a:t>shadow</a:t>
            </a:r>
            <a:r>
              <a:rPr lang="pt-PT" sz="1800" b="0" i="0" u="none" strike="noStrike" baseline="0" dirty="0">
                <a:latin typeface="CIDFont+F34"/>
              </a:rPr>
              <a:t>)</a:t>
            </a:r>
            <a:r>
              <a:rPr lang="pt-PT" dirty="0">
                <a:latin typeface="CIDFont+F34"/>
              </a:rPr>
              <a:t>:</a:t>
            </a:r>
            <a:r>
              <a:rPr lang="pt-PT" sz="1800" b="0" i="0" u="none" strike="noStrike" baseline="0" dirty="0">
                <a:latin typeface="CIDFont+F34"/>
              </a:rPr>
              <a:t> Quando a incidência do sinal ao embater num alvo provoca reflexão e a parte por trás do alvo deixa de ser visível ao radar pelo que vai criar uma zona sem informação porque não teve sinal recebido, logo, na imagem aparece como uma sombra.</a:t>
            </a:r>
          </a:p>
          <a:p>
            <a:pPr marL="285750" indent="-285750" algn="l">
              <a:buFont typeface="Arial" panose="020B0604020202020204" pitchFamily="34" charset="0"/>
              <a:buChar char="•"/>
            </a:pPr>
            <a:endParaRPr lang="pt-PT" dirty="0">
              <a:latin typeface="CIDFont+F34"/>
            </a:endParaRPr>
          </a:p>
        </p:txBody>
      </p:sp>
    </p:spTree>
    <p:extLst>
      <p:ext uri="{BB962C8B-B14F-4D97-AF65-F5344CB8AC3E}">
        <p14:creationId xmlns:p14="http://schemas.microsoft.com/office/powerpoint/2010/main" val="222226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657513" y="614099"/>
            <a:ext cx="8272458" cy="3189507"/>
          </a:xfrm>
        </p:spPr>
        <p:txBody>
          <a:bodyPr>
            <a:normAutofit/>
          </a:bodyPr>
          <a:lstStyle/>
          <a:p>
            <a:pPr algn="l"/>
            <a:r>
              <a:rPr lang="en-US" sz="1800" b="1" i="0" u="none" strike="noStrike" baseline="0" dirty="0">
                <a:latin typeface="TimesNewRoman,Bold"/>
              </a:rPr>
              <a:t>NOVEL ALGORITHM FOR HIGH RESOLUTION PASSIVE RADAR IMAGING WITH ISDBT</a:t>
            </a:r>
            <a:br>
              <a:rPr lang="en-US" sz="1800" b="1" i="0" u="none" strike="noStrike" baseline="0" dirty="0">
                <a:latin typeface="TimesNewRoman,Bold"/>
              </a:rPr>
            </a:br>
            <a:r>
              <a:rPr lang="pt-PT" sz="1800" b="1" i="0" u="none" strike="noStrike" baseline="0" dirty="0">
                <a:latin typeface="TimesNewRoman,Bold"/>
              </a:rPr>
              <a:t>DIGITAL TV SIGNAL</a:t>
            </a:r>
            <a:br>
              <a:rPr lang="pt-PT" sz="1800" b="1" i="0" u="none" strike="noStrike" baseline="0" dirty="0">
                <a:latin typeface="TimesNewRoman,Bold"/>
              </a:rPr>
            </a:br>
            <a:br>
              <a:rPr lang="pt-PT" sz="1800" b="1" i="0" u="none" strike="noStrike" baseline="0" dirty="0">
                <a:latin typeface="TimesNewRoman,Bold"/>
              </a:rPr>
            </a:br>
            <a:r>
              <a:rPr lang="pt-PT" sz="1800" b="0" i="0" u="none" strike="noStrike" baseline="0" dirty="0">
                <a:latin typeface="Times-Roman"/>
              </a:rPr>
              <a:t>IGARSS 2018</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ítulo 2">
            <a:extLst>
              <a:ext uri="{FF2B5EF4-FFF2-40B4-BE49-F238E27FC236}">
                <a16:creationId xmlns:a16="http://schemas.microsoft.com/office/drawing/2014/main" id="{7463BAE1-CA36-411A-AF2C-EE9D86237889}"/>
              </a:ext>
            </a:extLst>
          </p:cNvPr>
          <p:cNvSpPr>
            <a:spLocks noGrp="1"/>
          </p:cNvSpPr>
          <p:nvPr>
            <p:ph type="subTitle" idx="1"/>
          </p:nvPr>
        </p:nvSpPr>
        <p:spPr>
          <a:xfrm>
            <a:off x="795342" y="4377268"/>
            <a:ext cx="7970903" cy="1280582"/>
          </a:xfrm>
        </p:spPr>
        <p:txBody>
          <a:bodyPr anchor="t">
            <a:normAutofit/>
          </a:bodyPr>
          <a:lstStyle/>
          <a:p>
            <a:pPr algn="l"/>
            <a:r>
              <a:rPr lang="pt-PT" sz="1800" b="0" i="0" u="none" strike="noStrike" baseline="0" dirty="0">
                <a:latin typeface="TimesNewRoman"/>
              </a:rPr>
              <a:t>1</a:t>
            </a:r>
            <a:r>
              <a:rPr lang="pt-PT" sz="1800" b="0" i="1" u="none" strike="noStrike" baseline="0" dirty="0">
                <a:latin typeface="TimesNewRoman,Italic"/>
              </a:rPr>
              <a:t>Weike </a:t>
            </a:r>
            <a:r>
              <a:rPr lang="pt-PT" sz="1800" b="0" i="1" u="none" strike="noStrike" baseline="0" dirty="0" err="1">
                <a:latin typeface="TimesNewRoman,Italic"/>
              </a:rPr>
              <a:t>Feng</a:t>
            </a:r>
            <a:r>
              <a:rPr lang="pt-PT" sz="1800" b="0" i="1" u="none" strike="noStrike" baseline="0" dirty="0">
                <a:latin typeface="TimesNewRoman,Italic"/>
              </a:rPr>
              <a:t>, </a:t>
            </a:r>
            <a:r>
              <a:rPr lang="pt-PT" sz="1800" b="0" i="1" u="none" strike="noStrike" baseline="0" dirty="0" err="1">
                <a:latin typeface="TimesNewRoman,Italic"/>
              </a:rPr>
              <a:t>Student</a:t>
            </a:r>
            <a:r>
              <a:rPr lang="pt-PT" sz="1800" b="0" i="1" u="none" strike="noStrike" baseline="0" dirty="0">
                <a:latin typeface="TimesNewRoman,Italic"/>
              </a:rPr>
              <a:t> </a:t>
            </a:r>
            <a:r>
              <a:rPr lang="pt-PT" sz="1800" b="0" i="1" u="none" strike="noStrike" baseline="0" dirty="0" err="1">
                <a:latin typeface="TimesNewRoman,Italic"/>
              </a:rPr>
              <a:t>member</a:t>
            </a:r>
            <a:r>
              <a:rPr lang="pt-PT" sz="1800" b="0" i="1" u="none" strike="noStrike" baseline="0" dirty="0">
                <a:latin typeface="TimesNewRoman,Italic"/>
              </a:rPr>
              <a:t>, IEEE, </a:t>
            </a:r>
            <a:r>
              <a:rPr lang="pt-PT" sz="1800" b="0" i="0" u="none" strike="noStrike" baseline="0" dirty="0">
                <a:latin typeface="TimesNewRoman"/>
              </a:rPr>
              <a:t>2,3</a:t>
            </a:r>
            <a:r>
              <a:rPr lang="pt-PT" sz="1800" b="0" i="1" u="none" strike="noStrike" baseline="0" dirty="0">
                <a:latin typeface="TimesNewRoman,Italic"/>
              </a:rPr>
              <a:t>Jean-Michel </a:t>
            </a:r>
            <a:r>
              <a:rPr lang="pt-PT" sz="1800" b="0" i="1" u="none" strike="noStrike" baseline="0" dirty="0" err="1">
                <a:latin typeface="TimesNewRoman,Italic"/>
              </a:rPr>
              <a:t>Friedt</a:t>
            </a:r>
            <a:r>
              <a:rPr lang="pt-PT" sz="1800" b="0" i="1" u="none" strike="noStrike" baseline="0" dirty="0">
                <a:latin typeface="TimesNewRoman,Italic"/>
              </a:rPr>
              <a:t>, </a:t>
            </a:r>
            <a:r>
              <a:rPr lang="pt-PT" sz="1800" b="0" i="0" u="none" strike="noStrike" baseline="0" dirty="0">
                <a:latin typeface="TimesNewRoman"/>
              </a:rPr>
              <a:t>1</a:t>
            </a:r>
            <a:r>
              <a:rPr lang="pt-PT" sz="1800" b="0" i="1" u="none" strike="noStrike" baseline="0" dirty="0">
                <a:latin typeface="TimesNewRoman,Italic"/>
              </a:rPr>
              <a:t>Grigory </a:t>
            </a:r>
            <a:r>
              <a:rPr lang="pt-PT" sz="1800" b="0" i="1" u="none" strike="noStrike" baseline="0" dirty="0" err="1">
                <a:latin typeface="TimesNewRoman,Italic"/>
              </a:rPr>
              <a:t>Cherniak</a:t>
            </a:r>
            <a:r>
              <a:rPr lang="pt-PT" sz="1800" b="0" i="1" u="none" strike="noStrike" baseline="0" dirty="0">
                <a:latin typeface="TimesNewRoman,Italic"/>
              </a:rPr>
              <a:t>,</a:t>
            </a:r>
          </a:p>
          <a:p>
            <a:pPr algn="l"/>
            <a:r>
              <a:rPr lang="en-US" sz="1800" b="0" i="1" u="none" strike="noStrike" baseline="0" dirty="0">
                <a:latin typeface="TimesNewRoman,Italic"/>
              </a:rPr>
              <a:t>and </a:t>
            </a:r>
            <a:r>
              <a:rPr lang="en-US" sz="1800" b="0" i="0" u="none" strike="noStrike" baseline="0" dirty="0">
                <a:latin typeface="TimesNewRoman"/>
              </a:rPr>
              <a:t>2</a:t>
            </a:r>
            <a:r>
              <a:rPr lang="en-US" sz="1800" b="0" i="1" u="none" strike="noStrike" baseline="0" dirty="0">
                <a:latin typeface="TimesNewRoman,Italic"/>
              </a:rPr>
              <a:t>Motoyuki Sato, Fellow, IEEE</a:t>
            </a:r>
            <a:endParaRPr lang="pt-PT" sz="3200" dirty="0">
              <a:solidFill>
                <a:srgbClr val="FEFFFF"/>
              </a:solidFill>
            </a:endParaRPr>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0496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Vídeo YT</a:t>
            </a: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r>
              <a:rPr lang="pt-PT" sz="1800" dirty="0">
                <a:solidFill>
                  <a:srgbClr val="FFFFFF"/>
                </a:solidFill>
                <a:latin typeface="NimbusRomNo9L-Regu"/>
              </a:rPr>
              <a:t>https://www.youtube.com/watch?v=-n1bRgVFafA</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3029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AD851FE-7EC7-4E15-B927-096B7961560B}"/>
              </a:ext>
            </a:extLst>
          </p:cNvPr>
          <p:cNvSpPr>
            <a:spLocks noGrp="1"/>
          </p:cNvSpPr>
          <p:nvPr>
            <p:ph idx="1"/>
          </p:nvPr>
        </p:nvSpPr>
        <p:spPr>
          <a:xfrm>
            <a:off x="594804" y="204186"/>
            <a:ext cx="10758996" cy="5972777"/>
          </a:xfrm>
        </p:spPr>
        <p:txBody>
          <a:bodyPr/>
          <a:lstStyle/>
          <a:p>
            <a:r>
              <a:rPr lang="pt-PT" dirty="0"/>
              <a:t>SDR e radar Passivo- Detetar distância e velocidade dos alvos</a:t>
            </a:r>
          </a:p>
          <a:p>
            <a:r>
              <a:rPr lang="pt-PT" dirty="0"/>
              <a:t>REF- sinal direto   MEAS- sinal medido</a:t>
            </a:r>
          </a:p>
          <a:p>
            <a:r>
              <a:rPr lang="pt-PT" dirty="0"/>
              <a:t>Principais Questões: </a:t>
            </a:r>
          </a:p>
          <a:p>
            <a:pPr marL="514350" indent="-514350">
              <a:buFont typeface="+mj-lt"/>
              <a:buAutoNum type="arabicPeriod"/>
            </a:pPr>
            <a:r>
              <a:rPr lang="pt-PT" dirty="0"/>
              <a:t>Dois DVBT, um conectado à antena de referência e outro à antena de medida.</a:t>
            </a:r>
          </a:p>
          <a:p>
            <a:pPr marL="514350" indent="-514350">
              <a:buFont typeface="+mj-lt"/>
              <a:buAutoNum type="arabicPeriod"/>
            </a:pPr>
            <a:r>
              <a:rPr lang="pt-PT" dirty="0"/>
              <a:t>Estes têm de estar síncronos em </a:t>
            </a:r>
            <a:r>
              <a:rPr lang="pt-PT" dirty="0" err="1"/>
              <a:t>Freq</a:t>
            </a:r>
            <a:r>
              <a:rPr lang="pt-PT" dirty="0"/>
              <a:t> e tempo</a:t>
            </a:r>
          </a:p>
          <a:p>
            <a:pPr marL="514350" indent="-514350">
              <a:buFont typeface="+mj-lt"/>
              <a:buAutoNum type="arabicPeriod"/>
            </a:pPr>
            <a:r>
              <a:rPr lang="pt-PT" dirty="0"/>
              <a:t>Para sincronismo em frequência – Remover </a:t>
            </a:r>
            <a:r>
              <a:rPr lang="pt-PT" dirty="0" err="1"/>
              <a:t>dithering</a:t>
            </a:r>
            <a:r>
              <a:rPr lang="pt-PT" dirty="0"/>
              <a:t> no PLL</a:t>
            </a:r>
          </a:p>
          <a:p>
            <a:pPr marL="514350" indent="-514350">
              <a:buFont typeface="+mj-lt"/>
              <a:buAutoNum type="arabicPeriod"/>
            </a:pPr>
            <a:r>
              <a:rPr lang="pt-PT" dirty="0"/>
              <a:t>Nunca parar </a:t>
            </a:r>
            <a:r>
              <a:rPr lang="pt-PT" dirty="0" err="1"/>
              <a:t>datastream</a:t>
            </a:r>
            <a:r>
              <a:rPr lang="pt-PT" dirty="0"/>
              <a:t> uma vez que </a:t>
            </a:r>
            <a:r>
              <a:rPr lang="pt-PT" dirty="0" err="1"/>
              <a:t>delay</a:t>
            </a:r>
            <a:r>
              <a:rPr lang="pt-PT" dirty="0"/>
              <a:t> do tempo é incerto ao início mas constante.</a:t>
            </a:r>
          </a:p>
        </p:txBody>
      </p:sp>
    </p:spTree>
    <p:extLst>
      <p:ext uri="{BB962C8B-B14F-4D97-AF65-F5344CB8AC3E}">
        <p14:creationId xmlns:p14="http://schemas.microsoft.com/office/powerpoint/2010/main" val="3145430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5342" y="637953"/>
            <a:ext cx="8272458" cy="3189507"/>
          </a:xfrm>
        </p:spPr>
        <p:txBody>
          <a:bodyPr>
            <a:normAutofit/>
          </a:bodyPr>
          <a:lstStyle/>
          <a:p>
            <a:pPr algn="l"/>
            <a:r>
              <a:rPr lang="pt-PT" sz="1800" dirty="0">
                <a:solidFill>
                  <a:srgbClr val="FFFFFF"/>
                </a:solidFill>
                <a:latin typeface="NimbusRomNo9L-Regu"/>
              </a:rPr>
              <a:t>Vídeo YT</a:t>
            </a: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r>
              <a:rPr lang="pt-PT" sz="1800" dirty="0">
                <a:solidFill>
                  <a:srgbClr val="FFFFFF"/>
                </a:solidFill>
                <a:latin typeface="NimbusRomNo9L-Regu"/>
              </a:rPr>
              <a:t>https://www.youtube.com/watch?v=jXziMuTNhV8</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72068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7205155-D68C-43AD-86D9-C61194BAF63E}"/>
              </a:ext>
            </a:extLst>
          </p:cNvPr>
          <p:cNvSpPr>
            <a:spLocks noGrp="1"/>
          </p:cNvSpPr>
          <p:nvPr>
            <p:ph idx="1"/>
          </p:nvPr>
        </p:nvSpPr>
        <p:spPr>
          <a:xfrm>
            <a:off x="346229" y="168676"/>
            <a:ext cx="11007571" cy="6008287"/>
          </a:xfrm>
        </p:spPr>
        <p:txBody>
          <a:bodyPr/>
          <a:lstStyle/>
          <a:p>
            <a:endParaRPr lang="pt-PT" dirty="0"/>
          </a:p>
        </p:txBody>
      </p:sp>
    </p:spTree>
    <p:extLst>
      <p:ext uri="{BB962C8B-B14F-4D97-AF65-F5344CB8AC3E}">
        <p14:creationId xmlns:p14="http://schemas.microsoft.com/office/powerpoint/2010/main" val="3532918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EB65D05C-83EA-4115-9F08-2988C35BA9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698" y="501958"/>
            <a:ext cx="5504079" cy="3084619"/>
          </a:xfrm>
        </p:spPr>
      </p:pic>
      <p:pic>
        <p:nvPicPr>
          <p:cNvPr id="7" name="Imagem 6">
            <a:extLst>
              <a:ext uri="{FF2B5EF4-FFF2-40B4-BE49-F238E27FC236}">
                <a16:creationId xmlns:a16="http://schemas.microsoft.com/office/drawing/2014/main" id="{AE2EEF0C-80F5-4CE7-A43C-1EA09F507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545" y="3189304"/>
            <a:ext cx="5832632" cy="3242196"/>
          </a:xfrm>
          <a:prstGeom prst="rect">
            <a:avLst/>
          </a:prstGeom>
        </p:spPr>
      </p:pic>
      <p:sp>
        <p:nvSpPr>
          <p:cNvPr id="8" name="CaixaDeTexto 7">
            <a:extLst>
              <a:ext uri="{FF2B5EF4-FFF2-40B4-BE49-F238E27FC236}">
                <a16:creationId xmlns:a16="http://schemas.microsoft.com/office/drawing/2014/main" id="{8A4A76D0-17EA-4A10-B4D6-492A43F3519D}"/>
              </a:ext>
            </a:extLst>
          </p:cNvPr>
          <p:cNvSpPr txBox="1"/>
          <p:nvPr/>
        </p:nvSpPr>
        <p:spPr>
          <a:xfrm>
            <a:off x="6773662" y="346229"/>
            <a:ext cx="4942515" cy="369332"/>
          </a:xfrm>
          <a:prstGeom prst="rect">
            <a:avLst/>
          </a:prstGeom>
          <a:noFill/>
        </p:spPr>
        <p:txBody>
          <a:bodyPr wrap="square" rtlCol="0">
            <a:spAutoFit/>
          </a:bodyPr>
          <a:lstStyle/>
          <a:p>
            <a:r>
              <a:rPr lang="pt-PT" dirty="0"/>
              <a:t>Geometrias de aquisição</a:t>
            </a:r>
          </a:p>
        </p:txBody>
      </p:sp>
    </p:spTree>
    <p:extLst>
      <p:ext uri="{BB962C8B-B14F-4D97-AF65-F5344CB8AC3E}">
        <p14:creationId xmlns:p14="http://schemas.microsoft.com/office/powerpoint/2010/main" val="2506197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B0CC4A8D-F248-4285-AD7B-D069F1BAFA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875" y="715562"/>
            <a:ext cx="5675126" cy="3475912"/>
          </a:xfrm>
        </p:spPr>
      </p:pic>
      <p:sp>
        <p:nvSpPr>
          <p:cNvPr id="6" name="CaixaDeTexto 5">
            <a:extLst>
              <a:ext uri="{FF2B5EF4-FFF2-40B4-BE49-F238E27FC236}">
                <a16:creationId xmlns:a16="http://schemas.microsoft.com/office/drawing/2014/main" id="{90ECBBFD-B2E7-4562-80BC-32AA389FDC86}"/>
              </a:ext>
            </a:extLst>
          </p:cNvPr>
          <p:cNvSpPr txBox="1"/>
          <p:nvPr/>
        </p:nvSpPr>
        <p:spPr>
          <a:xfrm>
            <a:off x="6773662" y="346229"/>
            <a:ext cx="4942515" cy="369332"/>
          </a:xfrm>
          <a:prstGeom prst="rect">
            <a:avLst/>
          </a:prstGeom>
          <a:noFill/>
        </p:spPr>
        <p:txBody>
          <a:bodyPr wrap="square" rtlCol="0">
            <a:spAutoFit/>
          </a:bodyPr>
          <a:lstStyle/>
          <a:p>
            <a:r>
              <a:rPr lang="pt-PT" dirty="0"/>
              <a:t>Fatores que afetam a imagem</a:t>
            </a:r>
          </a:p>
        </p:txBody>
      </p:sp>
      <p:pic>
        <p:nvPicPr>
          <p:cNvPr id="8" name="Imagem 7">
            <a:extLst>
              <a:ext uri="{FF2B5EF4-FFF2-40B4-BE49-F238E27FC236}">
                <a16:creationId xmlns:a16="http://schemas.microsoft.com/office/drawing/2014/main" id="{93ADD2D4-2369-462F-B405-225E09639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332" y="3448265"/>
            <a:ext cx="5334815" cy="3174098"/>
          </a:xfrm>
          <a:prstGeom prst="rect">
            <a:avLst/>
          </a:prstGeom>
        </p:spPr>
      </p:pic>
    </p:spTree>
    <p:extLst>
      <p:ext uri="{BB962C8B-B14F-4D97-AF65-F5344CB8AC3E}">
        <p14:creationId xmlns:p14="http://schemas.microsoft.com/office/powerpoint/2010/main" val="3033941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pt-PT" sz="1800" dirty="0">
                <a:solidFill>
                  <a:srgbClr val="FFFFFF"/>
                </a:solidFill>
                <a:latin typeface="NimbusRomNo9L-Regu"/>
              </a:rPr>
              <a:t>STRIPMAP ACTIVE SAR IMAGE FORMATION</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aixaDeTexto 5">
            <a:extLst>
              <a:ext uri="{FF2B5EF4-FFF2-40B4-BE49-F238E27FC236}">
                <a16:creationId xmlns:a16="http://schemas.microsoft.com/office/drawing/2014/main" id="{E962BCFE-1CE0-4AB4-80D3-319F02E0A199}"/>
              </a:ext>
            </a:extLst>
          </p:cNvPr>
          <p:cNvSpPr txBox="1"/>
          <p:nvPr/>
        </p:nvSpPr>
        <p:spPr>
          <a:xfrm>
            <a:off x="794415" y="4552122"/>
            <a:ext cx="6856451" cy="646331"/>
          </a:xfrm>
          <a:prstGeom prst="rect">
            <a:avLst/>
          </a:prstGeom>
          <a:noFill/>
        </p:spPr>
        <p:txBody>
          <a:bodyPr wrap="square" rtlCol="0">
            <a:spAutoFit/>
          </a:bodyPr>
          <a:lstStyle/>
          <a:p>
            <a:r>
              <a:rPr lang="pt-PT" dirty="0"/>
              <a:t>https://www.mathworks.com/help/radar/ug/stripmap-synthetic-aperture-radar-sar-image-formation.html?s_tid=mwa_osa_a</a:t>
            </a:r>
          </a:p>
        </p:txBody>
      </p:sp>
    </p:spTree>
    <p:extLst>
      <p:ext uri="{BB962C8B-B14F-4D97-AF65-F5344CB8AC3E}">
        <p14:creationId xmlns:p14="http://schemas.microsoft.com/office/powerpoint/2010/main" val="34225277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14A9F34-5BD6-443F-9532-CCED225725DB}"/>
              </a:ext>
            </a:extLst>
          </p:cNvPr>
          <p:cNvSpPr>
            <a:spLocks noGrp="1"/>
          </p:cNvSpPr>
          <p:nvPr>
            <p:ph idx="1"/>
          </p:nvPr>
        </p:nvSpPr>
        <p:spPr>
          <a:xfrm>
            <a:off x="486137" y="393539"/>
            <a:ext cx="10867663" cy="5783424"/>
          </a:xfrm>
        </p:spPr>
        <p:txBody>
          <a:bodyPr>
            <a:normAutofit lnSpcReduction="10000"/>
          </a:bodyPr>
          <a:lstStyle/>
          <a:p>
            <a:r>
              <a:rPr lang="pt-PT" dirty="0"/>
              <a:t>Usar uma forma de onda linear FM (LFM)- banda larga no tempo e pequena potência.</a:t>
            </a:r>
          </a:p>
          <a:p>
            <a:r>
              <a:rPr lang="pt-PT" dirty="0"/>
              <a:t>Fast- time: a duração de operação para cada impulso.</a:t>
            </a:r>
          </a:p>
          <a:p>
            <a:r>
              <a:rPr lang="pt-PT" dirty="0"/>
              <a:t>Slow-time: instâncias de tempo a que cada impulso é transmitido durante o caminho de voo.</a:t>
            </a:r>
          </a:p>
          <a:p>
            <a:r>
              <a:rPr lang="pt-PT" dirty="0"/>
              <a:t>PRF: tem duas implicações: Determina a </a:t>
            </a:r>
            <a:r>
              <a:rPr lang="pt-PT" dirty="0" err="1"/>
              <a:t>maximous</a:t>
            </a:r>
            <a:r>
              <a:rPr lang="pt-PT" dirty="0"/>
              <a:t> </a:t>
            </a:r>
            <a:r>
              <a:rPr lang="pt-PT" dirty="0" err="1"/>
              <a:t>unambiguous</a:t>
            </a:r>
            <a:r>
              <a:rPr lang="pt-PT" dirty="0"/>
              <a:t> range e serve de </a:t>
            </a:r>
            <a:r>
              <a:rPr lang="pt-PT" dirty="0" err="1"/>
              <a:t>sampling</a:t>
            </a:r>
            <a:r>
              <a:rPr lang="pt-PT" dirty="0"/>
              <a:t> </a:t>
            </a:r>
            <a:r>
              <a:rPr lang="pt-PT" dirty="0" err="1"/>
              <a:t>frequency</a:t>
            </a:r>
            <a:r>
              <a:rPr lang="pt-PT" dirty="0"/>
              <a:t> na cross-range </a:t>
            </a:r>
            <a:r>
              <a:rPr lang="pt-PT" dirty="0" err="1"/>
              <a:t>direction</a:t>
            </a:r>
            <a:r>
              <a:rPr lang="pt-PT" dirty="0"/>
              <a:t>.</a:t>
            </a:r>
          </a:p>
          <a:p>
            <a:r>
              <a:rPr lang="pt-PT" dirty="0"/>
              <a:t>PRF muito baixo:  Para atingir uma </a:t>
            </a:r>
            <a:r>
              <a:rPr lang="pt-PT" dirty="0" err="1"/>
              <a:t>maximous</a:t>
            </a:r>
            <a:r>
              <a:rPr lang="pt-PT" dirty="0"/>
              <a:t> </a:t>
            </a:r>
            <a:r>
              <a:rPr lang="pt-PT" dirty="0" err="1"/>
              <a:t>unambiguous</a:t>
            </a:r>
            <a:r>
              <a:rPr lang="pt-PT" dirty="0"/>
              <a:t> range elevada , temos uma maior duração de impulsos , resultando em menos impulsos numa determinada zona.</a:t>
            </a:r>
          </a:p>
          <a:p>
            <a:r>
              <a:rPr lang="pt-PT" dirty="0"/>
              <a:t>PRF muito elevado: a cross-range </a:t>
            </a:r>
            <a:r>
              <a:rPr lang="pt-PT" dirty="0" err="1"/>
              <a:t>sampling</a:t>
            </a:r>
            <a:r>
              <a:rPr lang="pt-PT" dirty="0"/>
              <a:t> é atingida resultando numa range curta.</a:t>
            </a:r>
          </a:p>
          <a:p>
            <a:r>
              <a:rPr lang="pt-PT" dirty="0"/>
              <a:t>PRF deve ser : &lt; 2x doppler </a:t>
            </a:r>
            <a:r>
              <a:rPr lang="pt-PT"/>
              <a:t>frequency</a:t>
            </a:r>
            <a:endParaRPr lang="pt-PT" dirty="0"/>
          </a:p>
        </p:txBody>
      </p:sp>
    </p:spTree>
    <p:extLst>
      <p:ext uri="{BB962C8B-B14F-4D97-AF65-F5344CB8AC3E}">
        <p14:creationId xmlns:p14="http://schemas.microsoft.com/office/powerpoint/2010/main" val="1103742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en-US" sz="1800" b="0" i="0" u="none" strike="noStrike" baseline="0" dirty="0">
                <a:latin typeface="TimesNewRoman"/>
              </a:rPr>
              <a:t>Cancellation of clutter and multipath in passive radar</a:t>
            </a:r>
            <a:br>
              <a:rPr lang="en-US" sz="1800" b="0" i="0" u="none" strike="noStrike" baseline="0" dirty="0">
                <a:latin typeface="TimesNewRoman"/>
              </a:rPr>
            </a:br>
            <a:r>
              <a:rPr lang="pt-PT" sz="1800" b="0" i="0" u="none" strike="noStrike" baseline="0" dirty="0" err="1">
                <a:latin typeface="TimesNewRoman"/>
              </a:rPr>
              <a:t>using</a:t>
            </a:r>
            <a:r>
              <a:rPr lang="pt-PT" sz="1800" b="0" i="0" u="none" strike="noStrike" baseline="0" dirty="0">
                <a:latin typeface="TimesNewRoman"/>
              </a:rPr>
              <a:t> a </a:t>
            </a:r>
            <a:r>
              <a:rPr lang="pt-PT" sz="1800" b="0" i="0" u="none" strike="noStrike" baseline="0" dirty="0" err="1">
                <a:latin typeface="TimesNewRoman"/>
              </a:rPr>
              <a:t>sequential</a:t>
            </a:r>
            <a:r>
              <a:rPr lang="pt-PT" sz="1800" b="0" i="0" u="none" strike="noStrike" baseline="0" dirty="0">
                <a:latin typeface="TimesNewRoman"/>
              </a:rPr>
              <a:t> </a:t>
            </a:r>
            <a:r>
              <a:rPr lang="pt-PT" sz="1800" b="0" i="0" u="none" strike="noStrike" baseline="0" dirty="0" err="1">
                <a:latin typeface="TimesNewRoman"/>
              </a:rPr>
              <a:t>approach</a:t>
            </a: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aixaDeTexto 5">
            <a:extLst>
              <a:ext uri="{FF2B5EF4-FFF2-40B4-BE49-F238E27FC236}">
                <a16:creationId xmlns:a16="http://schemas.microsoft.com/office/drawing/2014/main" id="{E962BCFE-1CE0-4AB4-80D3-319F02E0A199}"/>
              </a:ext>
            </a:extLst>
          </p:cNvPr>
          <p:cNvSpPr txBox="1"/>
          <p:nvPr/>
        </p:nvSpPr>
        <p:spPr>
          <a:xfrm>
            <a:off x="794415" y="4552122"/>
            <a:ext cx="6856451" cy="1200329"/>
          </a:xfrm>
          <a:prstGeom prst="rect">
            <a:avLst/>
          </a:prstGeom>
          <a:noFill/>
        </p:spPr>
        <p:txBody>
          <a:bodyPr wrap="square" rtlCol="0">
            <a:spAutoFit/>
          </a:bodyPr>
          <a:lstStyle/>
          <a:p>
            <a:pPr algn="l"/>
            <a:r>
              <a:rPr lang="it-IT" sz="1800" b="0" i="0" u="none" strike="noStrike" baseline="0" dirty="0">
                <a:latin typeface="TimesNewRoman"/>
              </a:rPr>
              <a:t>F. Colone, R. Cardinali, P. Lombardo</a:t>
            </a:r>
          </a:p>
          <a:p>
            <a:pPr algn="l"/>
            <a:r>
              <a:rPr lang="pt-PT" sz="1800" b="0" i="0" u="none" strike="noStrike" baseline="0" dirty="0">
                <a:latin typeface="TimesNewRoman"/>
              </a:rPr>
              <a:t>INFOCOM </a:t>
            </a:r>
            <a:r>
              <a:rPr lang="pt-PT" sz="1800" b="0" i="0" u="none" strike="noStrike" baseline="0" dirty="0" err="1">
                <a:latin typeface="TimesNewRoman"/>
              </a:rPr>
              <a:t>Dpt</a:t>
            </a:r>
            <a:r>
              <a:rPr lang="pt-PT" sz="1800" b="0" i="0" u="none" strike="noStrike" baseline="0" dirty="0">
                <a:latin typeface="TimesNewRoman"/>
              </a:rPr>
              <a:t>.</a:t>
            </a:r>
          </a:p>
          <a:p>
            <a:pPr algn="l"/>
            <a:r>
              <a:rPr lang="it-IT" sz="1800" b="0" i="0" u="none" strike="noStrike" baseline="0" dirty="0">
                <a:latin typeface="TimesNewRoman"/>
              </a:rPr>
              <a:t>University of Rome “La Sapienza”</a:t>
            </a:r>
          </a:p>
          <a:p>
            <a:pPr algn="l"/>
            <a:r>
              <a:rPr lang="pt-PT" sz="1800" b="0" i="0" u="none" strike="noStrike" baseline="0" dirty="0" err="1">
                <a:latin typeface="TimesNewRoman"/>
              </a:rPr>
              <a:t>Rome</a:t>
            </a:r>
            <a:r>
              <a:rPr lang="pt-PT" sz="1800" b="0" i="0" u="none" strike="noStrike" baseline="0" dirty="0">
                <a:latin typeface="TimesNewRoman"/>
              </a:rPr>
              <a:t>, </a:t>
            </a:r>
            <a:r>
              <a:rPr lang="pt-PT" sz="1800" b="0" i="0" u="none" strike="noStrike" baseline="0" dirty="0" err="1">
                <a:latin typeface="TimesNewRoman"/>
              </a:rPr>
              <a:t>Italy</a:t>
            </a:r>
            <a:r>
              <a:rPr lang="pt-PT" sz="1800" b="0" i="0" u="none" strike="noStrike" baseline="0" dirty="0">
                <a:latin typeface="TimesNewRoman"/>
              </a:rPr>
              <a:t>    2006</a:t>
            </a:r>
            <a:endParaRPr lang="pt-PT" dirty="0"/>
          </a:p>
        </p:txBody>
      </p:sp>
    </p:spTree>
    <p:extLst>
      <p:ext uri="{BB962C8B-B14F-4D97-AF65-F5344CB8AC3E}">
        <p14:creationId xmlns:p14="http://schemas.microsoft.com/office/powerpoint/2010/main" val="524396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B7D3DA5B-1985-4F34-9D0F-2BBD978116FB}"/>
              </a:ext>
            </a:extLst>
          </p:cNvPr>
          <p:cNvSpPr>
            <a:spLocks noGrp="1"/>
          </p:cNvSpPr>
          <p:nvPr>
            <p:ph idx="1"/>
          </p:nvPr>
        </p:nvSpPr>
        <p:spPr>
          <a:xfrm>
            <a:off x="585926" y="257452"/>
            <a:ext cx="10767874" cy="5919511"/>
          </a:xfrm>
        </p:spPr>
        <p:txBody>
          <a:bodyPr/>
          <a:lstStyle/>
          <a:p>
            <a:r>
              <a:rPr lang="pt-PT" dirty="0"/>
              <a:t>A forma de onda é geralmente contínua, baixos valores de potência para obter altos valores de tempo de integração de modo a ter um rácio aceitável de SNR.</a:t>
            </a:r>
          </a:p>
          <a:p>
            <a:r>
              <a:rPr lang="pt-PT" dirty="0"/>
              <a:t>Side-</a:t>
            </a:r>
            <a:r>
              <a:rPr lang="pt-PT" dirty="0" err="1"/>
              <a:t>lobes</a:t>
            </a:r>
            <a:r>
              <a:rPr lang="pt-PT" dirty="0"/>
              <a:t> costumam ser elevados e não muito mais baixos do que o pico , logo os ecos de alvos são mascarados.</a:t>
            </a:r>
          </a:p>
          <a:p>
            <a:r>
              <a:rPr lang="pt-PT" dirty="0"/>
              <a:t>Sinal recebido: </a:t>
            </a:r>
          </a:p>
        </p:txBody>
      </p:sp>
      <p:pic>
        <p:nvPicPr>
          <p:cNvPr id="5" name="Imagem 4">
            <a:extLst>
              <a:ext uri="{FF2B5EF4-FFF2-40B4-BE49-F238E27FC236}">
                <a16:creationId xmlns:a16="http://schemas.microsoft.com/office/drawing/2014/main" id="{4A4F090B-86B5-43C4-9C14-ACA9A0058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15488"/>
            <a:ext cx="5257800" cy="1777687"/>
          </a:xfrm>
          <a:prstGeom prst="rect">
            <a:avLst/>
          </a:prstGeom>
        </p:spPr>
      </p:pic>
      <p:pic>
        <p:nvPicPr>
          <p:cNvPr id="7" name="Imagem 6">
            <a:extLst>
              <a:ext uri="{FF2B5EF4-FFF2-40B4-BE49-F238E27FC236}">
                <a16:creationId xmlns:a16="http://schemas.microsoft.com/office/drawing/2014/main" id="{E54A2198-47FE-490D-AEB8-B82D162D3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054" y="2687374"/>
            <a:ext cx="5143946" cy="1325995"/>
          </a:xfrm>
          <a:prstGeom prst="rect">
            <a:avLst/>
          </a:prstGeom>
        </p:spPr>
      </p:pic>
      <p:pic>
        <p:nvPicPr>
          <p:cNvPr id="9" name="Imagem 8">
            <a:extLst>
              <a:ext uri="{FF2B5EF4-FFF2-40B4-BE49-F238E27FC236}">
                <a16:creationId xmlns:a16="http://schemas.microsoft.com/office/drawing/2014/main" id="{3603ADA1-D6AA-454C-B5A9-0573C16D1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8461" y="4108729"/>
            <a:ext cx="4808637" cy="1783235"/>
          </a:xfrm>
          <a:prstGeom prst="rect">
            <a:avLst/>
          </a:prstGeom>
        </p:spPr>
      </p:pic>
      <p:pic>
        <p:nvPicPr>
          <p:cNvPr id="11" name="Imagem 10">
            <a:extLst>
              <a:ext uri="{FF2B5EF4-FFF2-40B4-BE49-F238E27FC236}">
                <a16:creationId xmlns:a16="http://schemas.microsoft.com/office/drawing/2014/main" id="{CDFAE175-DA02-4FA3-954B-48C90C9390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7100" y="5453933"/>
            <a:ext cx="2149026" cy="602032"/>
          </a:xfrm>
          <a:prstGeom prst="rect">
            <a:avLst/>
          </a:prstGeom>
        </p:spPr>
      </p:pic>
      <p:sp>
        <p:nvSpPr>
          <p:cNvPr id="12" name="CaixaDeTexto 11">
            <a:extLst>
              <a:ext uri="{FF2B5EF4-FFF2-40B4-BE49-F238E27FC236}">
                <a16:creationId xmlns:a16="http://schemas.microsoft.com/office/drawing/2014/main" id="{5B412D4D-B361-46A6-AE16-FF8346D91920}"/>
              </a:ext>
            </a:extLst>
          </p:cNvPr>
          <p:cNvSpPr txBox="1"/>
          <p:nvPr/>
        </p:nvSpPr>
        <p:spPr>
          <a:xfrm>
            <a:off x="726330" y="5580433"/>
            <a:ext cx="2476870" cy="369332"/>
          </a:xfrm>
          <a:prstGeom prst="rect">
            <a:avLst/>
          </a:prstGeom>
          <a:noFill/>
        </p:spPr>
        <p:txBody>
          <a:bodyPr wrap="square" rtlCol="0">
            <a:spAutoFit/>
          </a:bodyPr>
          <a:lstStyle/>
          <a:p>
            <a:r>
              <a:rPr lang="pt-PT" dirty="0"/>
              <a:t>Amplitudes complexas,</a:t>
            </a:r>
          </a:p>
        </p:txBody>
      </p:sp>
    </p:spTree>
    <p:extLst>
      <p:ext uri="{BB962C8B-B14F-4D97-AF65-F5344CB8AC3E}">
        <p14:creationId xmlns:p14="http://schemas.microsoft.com/office/powerpoint/2010/main" val="3037302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FF6A7B7-7C25-4EF8-BC35-24F15AC86062}"/>
              </a:ext>
            </a:extLst>
          </p:cNvPr>
          <p:cNvSpPr>
            <a:spLocks noGrp="1"/>
          </p:cNvSpPr>
          <p:nvPr>
            <p:ph idx="1"/>
          </p:nvPr>
        </p:nvSpPr>
        <p:spPr>
          <a:xfrm>
            <a:off x="838200" y="318052"/>
            <a:ext cx="10515600" cy="5858911"/>
          </a:xfrm>
        </p:spPr>
        <p:txBody>
          <a:bodyPr/>
          <a:lstStyle/>
          <a:p>
            <a:r>
              <a:rPr lang="pt-PT" dirty="0"/>
              <a:t>DTTB( Digital </a:t>
            </a:r>
            <a:r>
              <a:rPr lang="pt-PT" dirty="0" err="1"/>
              <a:t>terrestrial</a:t>
            </a:r>
            <a:r>
              <a:rPr lang="pt-PT" dirty="0"/>
              <a:t> </a:t>
            </a:r>
            <a:r>
              <a:rPr lang="pt-PT" dirty="0" err="1"/>
              <a:t>television</a:t>
            </a:r>
            <a:r>
              <a:rPr lang="pt-PT" dirty="0"/>
              <a:t> </a:t>
            </a:r>
            <a:r>
              <a:rPr lang="pt-PT" dirty="0" err="1"/>
              <a:t>broadcasting</a:t>
            </a:r>
            <a:r>
              <a:rPr lang="pt-PT" dirty="0"/>
              <a:t>) tem sido muito estudado devido à sua função de ambiguidade, cobertura terreste larga, potência de transmissão elevada e emissão contínua.</a:t>
            </a:r>
          </a:p>
          <a:p>
            <a:r>
              <a:rPr lang="pt-PT" dirty="0"/>
              <a:t>Uso de múltiplos canais de TV para obter largura de banda suficiente para uma melhor resolução, contudo o espaçamento na frequência entre estes causa </a:t>
            </a:r>
            <a:r>
              <a:rPr lang="pt-PT" dirty="0" err="1"/>
              <a:t>side-lobe</a:t>
            </a:r>
            <a:r>
              <a:rPr lang="pt-PT" dirty="0"/>
              <a:t> </a:t>
            </a:r>
            <a:r>
              <a:rPr lang="pt-PT" dirty="0" err="1"/>
              <a:t>levels</a:t>
            </a:r>
            <a:r>
              <a:rPr lang="pt-PT" dirty="0"/>
              <a:t>( devido às gaps de frequência) na direção do alvo.- solução </a:t>
            </a:r>
            <a:r>
              <a:rPr lang="pt-PT" dirty="0" err="1"/>
              <a:t>low</a:t>
            </a:r>
            <a:r>
              <a:rPr lang="pt-PT" dirty="0"/>
              <a:t> </a:t>
            </a:r>
            <a:r>
              <a:rPr lang="pt-PT" dirty="0" err="1"/>
              <a:t>rank</a:t>
            </a:r>
            <a:r>
              <a:rPr lang="pt-PT" dirty="0"/>
              <a:t> </a:t>
            </a:r>
            <a:r>
              <a:rPr lang="pt-PT" dirty="0" err="1"/>
              <a:t>matrix</a:t>
            </a:r>
            <a:r>
              <a:rPr lang="pt-PT" dirty="0"/>
              <a:t> no documento.</a:t>
            </a:r>
          </a:p>
          <a:p>
            <a:r>
              <a:rPr lang="pt-PT" dirty="0" err="1"/>
              <a:t>High</a:t>
            </a:r>
            <a:r>
              <a:rPr lang="pt-PT" dirty="0"/>
              <a:t> </a:t>
            </a:r>
            <a:r>
              <a:rPr lang="pt-PT" dirty="0" err="1"/>
              <a:t>level</a:t>
            </a:r>
            <a:r>
              <a:rPr lang="pt-PT" dirty="0"/>
              <a:t> </a:t>
            </a:r>
            <a:r>
              <a:rPr lang="pt-PT" dirty="0" err="1"/>
              <a:t>side-lobes</a:t>
            </a:r>
            <a:r>
              <a:rPr lang="pt-PT" dirty="0"/>
              <a:t> provocam um desvanecimento de deteção dos alvos mais fracos.</a:t>
            </a:r>
          </a:p>
        </p:txBody>
      </p:sp>
    </p:spTree>
    <p:extLst>
      <p:ext uri="{BB962C8B-B14F-4D97-AF65-F5344CB8AC3E}">
        <p14:creationId xmlns:p14="http://schemas.microsoft.com/office/powerpoint/2010/main" val="3201096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B7D3DA5B-1985-4F34-9D0F-2BBD978116FB}"/>
              </a:ext>
            </a:extLst>
          </p:cNvPr>
          <p:cNvSpPr>
            <a:spLocks noGrp="1"/>
          </p:cNvSpPr>
          <p:nvPr>
            <p:ph idx="1"/>
          </p:nvPr>
        </p:nvSpPr>
        <p:spPr>
          <a:xfrm>
            <a:off x="585926" y="257452"/>
            <a:ext cx="10767874" cy="5919511"/>
          </a:xfrm>
        </p:spPr>
        <p:txBody>
          <a:bodyPr/>
          <a:lstStyle/>
          <a:p>
            <a:r>
              <a:rPr lang="pt-PT" dirty="0"/>
              <a:t>Sinal no canal de referência:</a:t>
            </a:r>
          </a:p>
          <a:p>
            <a:endParaRPr lang="pt-PT" dirty="0"/>
          </a:p>
          <a:p>
            <a:pPr marL="0" indent="0">
              <a:buNone/>
            </a:pPr>
            <a:r>
              <a:rPr lang="pt-PT" dirty="0"/>
              <a:t> O sinal direto é recebido pelo </a:t>
            </a:r>
            <a:r>
              <a:rPr lang="pt-PT" dirty="0" err="1"/>
              <a:t>main</a:t>
            </a:r>
            <a:r>
              <a:rPr lang="pt-PT" dirty="0"/>
              <a:t> </a:t>
            </a:r>
            <a:r>
              <a:rPr lang="pt-PT" dirty="0" err="1"/>
              <a:t>lobe</a:t>
            </a:r>
            <a:r>
              <a:rPr lang="pt-PT" dirty="0"/>
              <a:t> da antena de receção, livre de ecos de alvos e ruído recebidos pelos lobos secundários.</a:t>
            </a:r>
          </a:p>
          <a:p>
            <a:pPr marL="0" indent="0">
              <a:buNone/>
            </a:pPr>
            <a:endParaRPr lang="pt-PT" dirty="0"/>
          </a:p>
          <a:p>
            <a:r>
              <a:rPr lang="pt-PT" dirty="0"/>
              <a:t>Amostras recolhidas no canal de referência:</a:t>
            </a:r>
          </a:p>
          <a:p>
            <a:endParaRPr lang="pt-PT" dirty="0"/>
          </a:p>
          <a:p>
            <a:endParaRPr lang="pt-PT" dirty="0"/>
          </a:p>
          <a:p>
            <a:endParaRPr lang="pt-PT" dirty="0"/>
          </a:p>
          <a:p>
            <a:r>
              <a:rPr lang="pt-PT" dirty="0" err="1"/>
              <a:t>Posteriormente,recolhidas</a:t>
            </a:r>
            <a:r>
              <a:rPr lang="pt-PT" dirty="0"/>
              <a:t> N+R-1 amostras do sinal.</a:t>
            </a:r>
          </a:p>
          <a:p>
            <a:endParaRPr lang="pt-PT" dirty="0"/>
          </a:p>
        </p:txBody>
      </p:sp>
      <p:pic>
        <p:nvPicPr>
          <p:cNvPr id="4" name="Imagem 3">
            <a:extLst>
              <a:ext uri="{FF2B5EF4-FFF2-40B4-BE49-F238E27FC236}">
                <a16:creationId xmlns:a16="http://schemas.microsoft.com/office/drawing/2014/main" id="{80ED5F07-C82D-4134-90D7-31ECF3734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148" y="257452"/>
            <a:ext cx="2926334" cy="571550"/>
          </a:xfrm>
          <a:prstGeom prst="rect">
            <a:avLst/>
          </a:prstGeom>
        </p:spPr>
      </p:pic>
      <p:pic>
        <p:nvPicPr>
          <p:cNvPr id="8" name="Imagem 7">
            <a:extLst>
              <a:ext uri="{FF2B5EF4-FFF2-40B4-BE49-F238E27FC236}">
                <a16:creationId xmlns:a16="http://schemas.microsoft.com/office/drawing/2014/main" id="{8D8514ED-EB52-41C4-87DE-0F606D8A3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261" y="257452"/>
            <a:ext cx="3832813" cy="617273"/>
          </a:xfrm>
          <a:prstGeom prst="rect">
            <a:avLst/>
          </a:prstGeom>
        </p:spPr>
      </p:pic>
      <p:pic>
        <p:nvPicPr>
          <p:cNvPr id="11" name="Imagem 10">
            <a:extLst>
              <a:ext uri="{FF2B5EF4-FFF2-40B4-BE49-F238E27FC236}">
                <a16:creationId xmlns:a16="http://schemas.microsoft.com/office/drawing/2014/main" id="{7E0D3995-63B9-44A9-97F3-68D4CA68F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955" y="3591648"/>
            <a:ext cx="4253908" cy="745946"/>
          </a:xfrm>
          <a:prstGeom prst="rect">
            <a:avLst/>
          </a:prstGeom>
        </p:spPr>
      </p:pic>
      <p:pic>
        <p:nvPicPr>
          <p:cNvPr id="13" name="Imagem 12">
            <a:extLst>
              <a:ext uri="{FF2B5EF4-FFF2-40B4-BE49-F238E27FC236}">
                <a16:creationId xmlns:a16="http://schemas.microsoft.com/office/drawing/2014/main" id="{5FA01676-9387-4DA6-9FD7-F0144BFC9A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184" y="3132228"/>
            <a:ext cx="3627577" cy="594412"/>
          </a:xfrm>
          <a:prstGeom prst="rect">
            <a:avLst/>
          </a:prstGeom>
        </p:spPr>
      </p:pic>
      <p:pic>
        <p:nvPicPr>
          <p:cNvPr id="15" name="Imagem 14">
            <a:extLst>
              <a:ext uri="{FF2B5EF4-FFF2-40B4-BE49-F238E27FC236}">
                <a16:creationId xmlns:a16="http://schemas.microsoft.com/office/drawing/2014/main" id="{7E5473EB-35FD-4E12-8BA7-8D93EFDD11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5955" y="5412793"/>
            <a:ext cx="5631867" cy="787031"/>
          </a:xfrm>
          <a:prstGeom prst="rect">
            <a:avLst/>
          </a:prstGeom>
        </p:spPr>
      </p:pic>
    </p:spTree>
    <p:extLst>
      <p:ext uri="{BB962C8B-B14F-4D97-AF65-F5344CB8AC3E}">
        <p14:creationId xmlns:p14="http://schemas.microsoft.com/office/powerpoint/2010/main" val="494036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en-US" sz="1800" dirty="0">
                <a:latin typeface="TimesNewRoman"/>
                <a:ea typeface="+mn-ea"/>
                <a:cs typeface="+mn-cs"/>
              </a:rPr>
              <a:t>Software defined radio for noise and passive RADAR processing J.-M </a:t>
            </a:r>
            <a:r>
              <a:rPr lang="en-US" sz="1800" dirty="0" err="1">
                <a:latin typeface="TimesNewRoman"/>
                <a:ea typeface="+mn-ea"/>
                <a:cs typeface="+mn-cs"/>
              </a:rPr>
              <a:t>Friedt</a:t>
            </a:r>
            <a:r>
              <a:rPr lang="en-US" sz="1800" dirty="0">
                <a:latin typeface="TimesNewRoman"/>
                <a:ea typeface="+mn-ea"/>
                <a:cs typeface="+mn-cs"/>
              </a:rPr>
              <a:t> FEMTO-ST Time &amp; Frequency, </a:t>
            </a:r>
            <a:r>
              <a:rPr lang="en-US" sz="1800" dirty="0" err="1">
                <a:latin typeface="TimesNewRoman"/>
                <a:ea typeface="+mn-ea"/>
                <a:cs typeface="+mn-cs"/>
              </a:rPr>
              <a:t>Besan¸con</a:t>
            </a:r>
            <a:r>
              <a:rPr lang="en-US" sz="1800" dirty="0">
                <a:latin typeface="TimesNewRoman"/>
                <a:ea typeface="+mn-ea"/>
                <a:cs typeface="+mn-cs"/>
              </a:rPr>
              <a:t>, France</a:t>
            </a:r>
            <a:endParaRPr lang="pt-PT" sz="1800" dirty="0">
              <a:latin typeface="TimesNewRoman"/>
              <a:ea typeface="+mn-ea"/>
              <a:cs typeface="+mn-cs"/>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5139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B7D3DA5B-1985-4F34-9D0F-2BBD978116FB}"/>
              </a:ext>
            </a:extLst>
          </p:cNvPr>
          <p:cNvSpPr>
            <a:spLocks noGrp="1"/>
          </p:cNvSpPr>
          <p:nvPr>
            <p:ph idx="1"/>
          </p:nvPr>
        </p:nvSpPr>
        <p:spPr>
          <a:xfrm>
            <a:off x="585926" y="257452"/>
            <a:ext cx="10767874" cy="5919511"/>
          </a:xfrm>
        </p:spPr>
        <p:txBody>
          <a:bodyPr/>
          <a:lstStyle/>
          <a:p>
            <a:r>
              <a:rPr lang="pt-PT" dirty="0"/>
              <a:t>Para identificar cópias de um sinal de referência é melhor utilizar um </a:t>
            </a:r>
            <a:r>
              <a:rPr lang="pt-PT" dirty="0" err="1"/>
              <a:t>matched</a:t>
            </a:r>
            <a:r>
              <a:rPr lang="pt-PT" dirty="0"/>
              <a:t> </a:t>
            </a:r>
            <a:r>
              <a:rPr lang="pt-PT" dirty="0" err="1"/>
              <a:t>filter</a:t>
            </a:r>
            <a:r>
              <a:rPr lang="pt-PT" dirty="0"/>
              <a:t>. Implementado como a correlação do sinal de referência e os sinais medidos.</a:t>
            </a:r>
          </a:p>
          <a:p>
            <a:r>
              <a:rPr lang="pt-PT" dirty="0"/>
              <a:t>A implementação prática da correlação no tempo é feita através da convolução da FFT.</a:t>
            </a:r>
          </a:p>
          <a:p>
            <a:endParaRPr lang="pt-PT" dirty="0"/>
          </a:p>
          <a:p>
            <a:endParaRPr lang="pt-PT" dirty="0"/>
          </a:p>
          <a:p>
            <a:r>
              <a:rPr lang="pt-PT" dirty="0"/>
              <a:t>Contudo a diferença entre convolução e correlação é diferente apenas na direção do tempo no segundo termo, e como mudar o sinal do argumento de um número complexo é apenas fazer o seu complexo conjugado, conclui-se que:</a:t>
            </a:r>
          </a:p>
        </p:txBody>
      </p:sp>
      <p:pic>
        <p:nvPicPr>
          <p:cNvPr id="4" name="Imagem 3">
            <a:extLst>
              <a:ext uri="{FF2B5EF4-FFF2-40B4-BE49-F238E27FC236}">
                <a16:creationId xmlns:a16="http://schemas.microsoft.com/office/drawing/2014/main" id="{B0A05A96-2584-42B9-B31C-0322BAFF0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282" y="2063808"/>
            <a:ext cx="5793335" cy="938280"/>
          </a:xfrm>
          <a:prstGeom prst="rect">
            <a:avLst/>
          </a:prstGeom>
        </p:spPr>
      </p:pic>
      <p:pic>
        <p:nvPicPr>
          <p:cNvPr id="8" name="Imagem 7">
            <a:extLst>
              <a:ext uri="{FF2B5EF4-FFF2-40B4-BE49-F238E27FC236}">
                <a16:creationId xmlns:a16="http://schemas.microsoft.com/office/drawing/2014/main" id="{E3C1E02E-C980-4E1D-82E5-CD705801D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675" y="5247312"/>
            <a:ext cx="4084674" cy="464860"/>
          </a:xfrm>
          <a:prstGeom prst="rect">
            <a:avLst/>
          </a:prstGeom>
        </p:spPr>
      </p:pic>
    </p:spTree>
    <p:extLst>
      <p:ext uri="{BB962C8B-B14F-4D97-AF65-F5344CB8AC3E}">
        <p14:creationId xmlns:p14="http://schemas.microsoft.com/office/powerpoint/2010/main" val="13514258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5A6C6-55B1-46FA-98EF-B9AACB892427}"/>
              </a:ext>
            </a:extLst>
          </p:cNvPr>
          <p:cNvSpPr>
            <a:spLocks noGrp="1"/>
          </p:cNvSpPr>
          <p:nvPr>
            <p:ph type="ctrTitle"/>
          </p:nvPr>
        </p:nvSpPr>
        <p:spPr>
          <a:xfrm>
            <a:off x="794415" y="121260"/>
            <a:ext cx="8272458" cy="3189507"/>
          </a:xfrm>
        </p:spPr>
        <p:txBody>
          <a:bodyPr>
            <a:normAutofit/>
          </a:bodyPr>
          <a:lstStyle/>
          <a:p>
            <a:pPr algn="l"/>
            <a:r>
              <a:rPr lang="pt-PT" sz="1800" dirty="0">
                <a:solidFill>
                  <a:srgbClr val="FFFFFF"/>
                </a:solidFill>
                <a:latin typeface="NimbusRomNo9L-Regu"/>
              </a:rPr>
              <a:t>GNU RADIO</a:t>
            </a:r>
            <a:br>
              <a:rPr lang="pt-PT" sz="1800" dirty="0">
                <a:solidFill>
                  <a:srgbClr val="FFFFFF"/>
                </a:solidFill>
                <a:latin typeface="NimbusRomNo9L-Regu"/>
              </a:rPr>
            </a:br>
            <a:br>
              <a:rPr lang="pt-PT" sz="1800" dirty="0">
                <a:solidFill>
                  <a:srgbClr val="FFFFFF"/>
                </a:solidFill>
                <a:latin typeface="NimbusRomNo9L-Regu"/>
              </a:rPr>
            </a:br>
            <a:br>
              <a:rPr lang="pt-PT" sz="1800" dirty="0">
                <a:solidFill>
                  <a:srgbClr val="FFFFFF"/>
                </a:solidFill>
                <a:latin typeface="NimbusRomNo9L-Regu"/>
              </a:rPr>
            </a:br>
            <a:endParaRPr lang="pt-PT" sz="3200" dirty="0">
              <a:solidFill>
                <a:srgbClr val="FFFFFF"/>
              </a:solidFill>
            </a:endParaRPr>
          </a:p>
        </p:txBody>
      </p:sp>
      <p:sp>
        <p:nvSpPr>
          <p:cNvPr id="25"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aixaDeTexto 5">
            <a:extLst>
              <a:ext uri="{FF2B5EF4-FFF2-40B4-BE49-F238E27FC236}">
                <a16:creationId xmlns:a16="http://schemas.microsoft.com/office/drawing/2014/main" id="{E962BCFE-1CE0-4AB4-80D3-319F02E0A199}"/>
              </a:ext>
            </a:extLst>
          </p:cNvPr>
          <p:cNvSpPr txBox="1"/>
          <p:nvPr/>
        </p:nvSpPr>
        <p:spPr>
          <a:xfrm>
            <a:off x="794415" y="4552122"/>
            <a:ext cx="6856451" cy="369332"/>
          </a:xfrm>
          <a:prstGeom prst="rect">
            <a:avLst/>
          </a:prstGeom>
          <a:noFill/>
        </p:spPr>
        <p:txBody>
          <a:bodyPr wrap="square" rtlCol="0">
            <a:spAutoFit/>
          </a:bodyPr>
          <a:lstStyle/>
          <a:p>
            <a:r>
              <a:rPr lang="pt-PT" dirty="0"/>
              <a:t>https://wiki.gnuradio.org/index.php/Guided_Tutorial_Introduction</a:t>
            </a:r>
          </a:p>
        </p:txBody>
      </p:sp>
    </p:spTree>
    <p:extLst>
      <p:ext uri="{BB962C8B-B14F-4D97-AF65-F5344CB8AC3E}">
        <p14:creationId xmlns:p14="http://schemas.microsoft.com/office/powerpoint/2010/main" val="2061087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14A9F34-5BD6-443F-9532-CCED225725DB}"/>
              </a:ext>
            </a:extLst>
          </p:cNvPr>
          <p:cNvSpPr>
            <a:spLocks noGrp="1"/>
          </p:cNvSpPr>
          <p:nvPr>
            <p:ph idx="1"/>
          </p:nvPr>
        </p:nvSpPr>
        <p:spPr>
          <a:xfrm>
            <a:off x="486137" y="393539"/>
            <a:ext cx="10867663" cy="5783424"/>
          </a:xfrm>
        </p:spPr>
        <p:txBody>
          <a:bodyPr/>
          <a:lstStyle/>
          <a:p>
            <a:r>
              <a:rPr lang="pt-PT" dirty="0"/>
              <a:t>Ferramenta utilizada para desenhar, simular sistemas rádio reais e altamente capazes.</a:t>
            </a:r>
          </a:p>
          <a:p>
            <a:r>
              <a:rPr lang="pt-PT" dirty="0"/>
              <a:t>Muito utilizados para aplicações reais, como processamento de </a:t>
            </a:r>
            <a:r>
              <a:rPr lang="pt-PT" dirty="0" err="1"/>
              <a:t>aúdio</a:t>
            </a:r>
            <a:r>
              <a:rPr lang="pt-PT" dirty="0"/>
              <a:t>, comunicações móveis , sistemas radar, redes GSM,…</a:t>
            </a:r>
          </a:p>
          <a:p>
            <a:r>
              <a:rPr lang="pt-PT" dirty="0"/>
              <a:t>SDR ( Software </a:t>
            </a:r>
            <a:r>
              <a:rPr lang="pt-PT" dirty="0" err="1"/>
              <a:t>defined</a:t>
            </a:r>
            <a:r>
              <a:rPr lang="pt-PT" dirty="0"/>
              <a:t> Radio) processa o sinal analógico e leva-o a ser processado por um software( PC).</a:t>
            </a:r>
          </a:p>
        </p:txBody>
      </p:sp>
    </p:spTree>
    <p:extLst>
      <p:ext uri="{BB962C8B-B14F-4D97-AF65-F5344CB8AC3E}">
        <p14:creationId xmlns:p14="http://schemas.microsoft.com/office/powerpoint/2010/main" val="391974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2E4A49F5-6D4F-4D35-9EBD-268D149A7E9F}"/>
              </a:ext>
            </a:extLst>
          </p:cNvPr>
          <p:cNvSpPr>
            <a:spLocks noGrp="1"/>
          </p:cNvSpPr>
          <p:nvPr>
            <p:ph idx="1"/>
          </p:nvPr>
        </p:nvSpPr>
        <p:spPr>
          <a:xfrm>
            <a:off x="488272" y="177553"/>
            <a:ext cx="10865528" cy="5999410"/>
          </a:xfrm>
        </p:spPr>
        <p:txBody>
          <a:bodyPr/>
          <a:lstStyle/>
          <a:p>
            <a:r>
              <a:rPr lang="pt-PT" dirty="0"/>
              <a:t>Exemplo de processamento passivo usando 6 canais TV:</a:t>
            </a:r>
          </a:p>
          <a:p>
            <a:pPr marL="0" indent="0">
              <a:buNone/>
            </a:pPr>
            <a:r>
              <a:rPr lang="pt-PT" dirty="0"/>
              <a:t>Sinais: sinal de referência</a:t>
            </a:r>
          </a:p>
          <a:p>
            <a:pPr marL="0" indent="0">
              <a:buNone/>
            </a:pPr>
            <a:r>
              <a:rPr lang="pt-PT" dirty="0"/>
              <a:t>                   </a:t>
            </a:r>
          </a:p>
          <a:p>
            <a:pPr marL="0" indent="0">
              <a:buNone/>
            </a:pPr>
            <a:r>
              <a:rPr lang="pt-PT" dirty="0"/>
              <a:t>                    Sinal de medida:</a:t>
            </a:r>
          </a:p>
          <a:p>
            <a:pPr marL="0" indent="0">
              <a:buNone/>
            </a:pPr>
            <a:endParaRPr lang="pt-PT" dirty="0"/>
          </a:p>
          <a:p>
            <a:pPr marL="0" indent="0">
              <a:buNone/>
            </a:pPr>
            <a:endParaRPr lang="pt-PT" dirty="0"/>
          </a:p>
          <a:p>
            <a:pPr marL="0" indent="0">
              <a:buNone/>
            </a:pPr>
            <a:endParaRPr lang="pt-PT" dirty="0"/>
          </a:p>
          <a:p>
            <a:pPr marL="0" indent="0">
              <a:buNone/>
            </a:pPr>
            <a:endParaRPr lang="pt-PT" dirty="0"/>
          </a:p>
          <a:p>
            <a:pPr marL="0" indent="0">
              <a:buNone/>
            </a:pPr>
            <a:r>
              <a:rPr lang="pt-PT" dirty="0"/>
              <a:t>  O tempo de intervalo entre dois sinais é calculado através da cross-</a:t>
            </a:r>
            <a:r>
              <a:rPr lang="pt-PT" dirty="0" err="1"/>
              <a:t>correlation</a:t>
            </a:r>
            <a:r>
              <a:rPr lang="pt-PT" dirty="0"/>
              <a:t> implementado pela FFT. Estimado com alta resolução, mas com </a:t>
            </a:r>
            <a:r>
              <a:rPr lang="pt-PT" dirty="0" err="1"/>
              <a:t>high</a:t>
            </a:r>
            <a:r>
              <a:rPr lang="pt-PT" dirty="0"/>
              <a:t> </a:t>
            </a:r>
            <a:r>
              <a:rPr lang="pt-PT" dirty="0" err="1"/>
              <a:t>level</a:t>
            </a:r>
            <a:r>
              <a:rPr lang="pt-PT" dirty="0"/>
              <a:t> </a:t>
            </a:r>
            <a:r>
              <a:rPr lang="pt-PT" dirty="0" err="1"/>
              <a:t>side-lobes</a:t>
            </a:r>
            <a:r>
              <a:rPr lang="pt-PT" dirty="0"/>
              <a:t>.</a:t>
            </a:r>
          </a:p>
        </p:txBody>
      </p:sp>
      <p:pic>
        <p:nvPicPr>
          <p:cNvPr id="5" name="Imagem 4">
            <a:extLst>
              <a:ext uri="{FF2B5EF4-FFF2-40B4-BE49-F238E27FC236}">
                <a16:creationId xmlns:a16="http://schemas.microsoft.com/office/drawing/2014/main" id="{BED474C1-133F-4D3C-A7AA-7720407EC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962" y="752058"/>
            <a:ext cx="3635518" cy="644269"/>
          </a:xfrm>
          <a:prstGeom prst="rect">
            <a:avLst/>
          </a:prstGeom>
        </p:spPr>
      </p:pic>
      <p:pic>
        <p:nvPicPr>
          <p:cNvPr id="9" name="Imagem 8">
            <a:extLst>
              <a:ext uri="{FF2B5EF4-FFF2-40B4-BE49-F238E27FC236}">
                <a16:creationId xmlns:a16="http://schemas.microsoft.com/office/drawing/2014/main" id="{C05EECCB-E0F2-4694-9F5A-908E57A1D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90" y="752058"/>
            <a:ext cx="3051380" cy="574505"/>
          </a:xfrm>
          <a:prstGeom prst="rect">
            <a:avLst/>
          </a:prstGeom>
        </p:spPr>
      </p:pic>
      <p:pic>
        <p:nvPicPr>
          <p:cNvPr id="11" name="Imagem 10">
            <a:extLst>
              <a:ext uri="{FF2B5EF4-FFF2-40B4-BE49-F238E27FC236}">
                <a16:creationId xmlns:a16="http://schemas.microsoft.com/office/drawing/2014/main" id="{79033E1A-612A-4B36-871C-27E3F5216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962" y="1909139"/>
            <a:ext cx="4252328" cy="632515"/>
          </a:xfrm>
          <a:prstGeom prst="rect">
            <a:avLst/>
          </a:prstGeom>
        </p:spPr>
      </p:pic>
      <p:pic>
        <p:nvPicPr>
          <p:cNvPr id="13" name="Imagem 12">
            <a:extLst>
              <a:ext uri="{FF2B5EF4-FFF2-40B4-BE49-F238E27FC236}">
                <a16:creationId xmlns:a16="http://schemas.microsoft.com/office/drawing/2014/main" id="{700C286F-80E7-412F-B0F6-48636AFDD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1470" y="5119394"/>
            <a:ext cx="5768840" cy="1348857"/>
          </a:xfrm>
          <a:prstGeom prst="rect">
            <a:avLst/>
          </a:prstGeom>
        </p:spPr>
      </p:pic>
    </p:spTree>
    <p:extLst>
      <p:ext uri="{BB962C8B-B14F-4D97-AF65-F5344CB8AC3E}">
        <p14:creationId xmlns:p14="http://schemas.microsoft.com/office/powerpoint/2010/main" val="2820533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5931768A-0D9E-44F9-9BF5-91CBA5D4D469}"/>
              </a:ext>
            </a:extLst>
          </p:cNvPr>
          <p:cNvSpPr>
            <a:spLocks noGrp="1"/>
          </p:cNvSpPr>
          <p:nvPr>
            <p:ph idx="1"/>
          </p:nvPr>
        </p:nvSpPr>
        <p:spPr>
          <a:xfrm>
            <a:off x="488272" y="284085"/>
            <a:ext cx="10865528" cy="5804101"/>
          </a:xfrm>
        </p:spPr>
        <p:txBody>
          <a:bodyPr/>
          <a:lstStyle/>
          <a:p>
            <a:r>
              <a:rPr lang="pt-PT" dirty="0"/>
              <a:t>Processamento passivo:</a:t>
            </a:r>
          </a:p>
          <a:p>
            <a:pPr marL="514350" indent="-514350">
              <a:buAutoNum type="arabicPeriod"/>
            </a:pPr>
            <a:r>
              <a:rPr lang="pt-PT" dirty="0"/>
              <a:t>Retirar a forte influência do sinal de referência do sinal de medida- </a:t>
            </a:r>
            <a:r>
              <a:rPr lang="pt-PT" dirty="0" err="1"/>
              <a:t>extensive</a:t>
            </a:r>
            <a:r>
              <a:rPr lang="pt-PT" dirty="0"/>
              <a:t> </a:t>
            </a:r>
            <a:r>
              <a:rPr lang="pt-PT" dirty="0" err="1"/>
              <a:t>cancelation</a:t>
            </a:r>
            <a:r>
              <a:rPr lang="pt-PT" dirty="0"/>
              <a:t> </a:t>
            </a:r>
            <a:r>
              <a:rPr lang="pt-PT" dirty="0" err="1"/>
              <a:t>algoritm</a:t>
            </a:r>
            <a:r>
              <a:rPr lang="pt-PT" dirty="0"/>
              <a:t> [11].</a:t>
            </a:r>
          </a:p>
          <a:p>
            <a:pPr marL="514350" indent="-514350">
              <a:buAutoNum type="arabicPeriod"/>
            </a:pPr>
            <a:r>
              <a:rPr lang="pt-PT" dirty="0"/>
              <a:t>Cross-</a:t>
            </a:r>
            <a:r>
              <a:rPr lang="pt-PT" dirty="0" err="1"/>
              <a:t>correlation</a:t>
            </a:r>
            <a:r>
              <a:rPr lang="pt-PT" dirty="0"/>
              <a:t> </a:t>
            </a:r>
            <a:r>
              <a:rPr lang="pt-PT" dirty="0" err="1"/>
              <a:t>process</a:t>
            </a:r>
            <a:endParaRPr lang="pt-PT" dirty="0"/>
          </a:p>
          <a:p>
            <a:pPr marL="514350" indent="-514350">
              <a:buAutoNum type="arabicPeriod"/>
            </a:pPr>
            <a:r>
              <a:rPr lang="pt-PT" dirty="0"/>
              <a:t>Imagem dos alvos- </a:t>
            </a:r>
            <a:r>
              <a:rPr lang="pt-PT" sz="1800" b="0" i="0" u="none" strike="noStrike" baseline="0" dirty="0" err="1">
                <a:latin typeface="TimesNewRoman"/>
              </a:rPr>
              <a:t>back-projection</a:t>
            </a:r>
            <a:r>
              <a:rPr lang="pt-PT" sz="1800" b="0" i="0" u="none" strike="noStrike" baseline="0" dirty="0">
                <a:latin typeface="TimesNewRoman"/>
              </a:rPr>
              <a:t> </a:t>
            </a:r>
            <a:r>
              <a:rPr lang="pt-PT" sz="1800" b="0" i="0" u="none" strike="noStrike" baseline="0" dirty="0" err="1">
                <a:latin typeface="TimesNewRoman"/>
              </a:rPr>
              <a:t>algorithm</a:t>
            </a:r>
            <a:r>
              <a:rPr lang="pt-PT" dirty="0"/>
              <a:t> </a:t>
            </a:r>
          </a:p>
        </p:txBody>
      </p:sp>
      <p:pic>
        <p:nvPicPr>
          <p:cNvPr id="5" name="Imagem 4">
            <a:extLst>
              <a:ext uri="{FF2B5EF4-FFF2-40B4-BE49-F238E27FC236}">
                <a16:creationId xmlns:a16="http://schemas.microsoft.com/office/drawing/2014/main" id="{6DA00D02-BB03-4C38-8B07-80E521CE0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198" y="1739414"/>
            <a:ext cx="3452159" cy="396274"/>
          </a:xfrm>
          <a:prstGeom prst="rect">
            <a:avLst/>
          </a:prstGeom>
        </p:spPr>
      </p:pic>
      <p:pic>
        <p:nvPicPr>
          <p:cNvPr id="7" name="Imagem 6">
            <a:extLst>
              <a:ext uri="{FF2B5EF4-FFF2-40B4-BE49-F238E27FC236}">
                <a16:creationId xmlns:a16="http://schemas.microsoft.com/office/drawing/2014/main" id="{58539D29-6737-488E-B690-84307216B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431" y="2391333"/>
            <a:ext cx="3955123" cy="335309"/>
          </a:xfrm>
          <a:prstGeom prst="rect">
            <a:avLst/>
          </a:prstGeom>
        </p:spPr>
      </p:pic>
    </p:spTree>
    <p:extLst>
      <p:ext uri="{BB962C8B-B14F-4D97-AF65-F5344CB8AC3E}">
        <p14:creationId xmlns:p14="http://schemas.microsoft.com/office/powerpoint/2010/main" val="121701774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1151</TotalTime>
  <Words>6819</Words>
  <Application>Microsoft Office PowerPoint</Application>
  <PresentationFormat>Ecrã Panorâmico</PresentationFormat>
  <Paragraphs>399</Paragraphs>
  <Slides>74</Slides>
  <Notes>0</Notes>
  <HiddenSlides>0</HiddenSlides>
  <MMClips>0</MMClips>
  <ScaleCrop>false</ScaleCrop>
  <HeadingPairs>
    <vt:vector size="6" baseType="variant">
      <vt:variant>
        <vt:lpstr>Tipos de letra usados</vt:lpstr>
      </vt:variant>
      <vt:variant>
        <vt:i4>18</vt:i4>
      </vt:variant>
      <vt:variant>
        <vt:lpstr>Tema</vt:lpstr>
      </vt:variant>
      <vt:variant>
        <vt:i4>1</vt:i4>
      </vt:variant>
      <vt:variant>
        <vt:lpstr>Títulos dos diapositivos</vt:lpstr>
      </vt:variant>
      <vt:variant>
        <vt:i4>74</vt:i4>
      </vt:variant>
    </vt:vector>
  </HeadingPairs>
  <TitlesOfParts>
    <vt:vector size="93" baseType="lpstr">
      <vt:lpstr>Arial</vt:lpstr>
      <vt:lpstr>Arial-ItalicMT</vt:lpstr>
      <vt:lpstr>Calibri</vt:lpstr>
      <vt:lpstr>Calibri Light</vt:lpstr>
      <vt:lpstr>Cambria Math</vt:lpstr>
      <vt:lpstr>CIDFont+F17</vt:lpstr>
      <vt:lpstr>CIDFont+F34</vt:lpstr>
      <vt:lpstr>CIDFont+F35</vt:lpstr>
      <vt:lpstr>DejaVuSans</vt:lpstr>
      <vt:lpstr>HelveticaNeue-Roman</vt:lpstr>
      <vt:lpstr>LMRoman12-Italic</vt:lpstr>
      <vt:lpstr>NimbusRomNo9L-Regu</vt:lpstr>
      <vt:lpstr>Times-Italic</vt:lpstr>
      <vt:lpstr>TimesNewRoman</vt:lpstr>
      <vt:lpstr>TimesNewRoman,Bold</vt:lpstr>
      <vt:lpstr>TimesNewRoman,BoldItalic</vt:lpstr>
      <vt:lpstr>TimesNewRoman,Italic</vt:lpstr>
      <vt:lpstr>Times-Roman</vt:lpstr>
      <vt:lpstr>Tema do Office</vt:lpstr>
      <vt:lpstr>Array Location Uncertainty in Imaging Radar: SAR vs. MIMO-SAR  2018 IEEE MTT-S International Conference on Microwaves for Intelligent Mobility (ICMIM)</vt:lpstr>
      <vt:lpstr>Apresentação do PowerPoint</vt:lpstr>
      <vt:lpstr>Experimental Results of Passive SAR Imaging Using DVB-T Illuminators of Opportunity   IEEE GEOSCIENCE AND REMOTE SENSING LETTERS, VOL. 13, NO. 8, AUGUST 2016</vt:lpstr>
      <vt:lpstr>Apresentação do PowerPoint</vt:lpstr>
      <vt:lpstr>Apresentação do PowerPoint</vt:lpstr>
      <vt:lpstr>NOVEL ALGORITHM FOR HIGH RESOLUTION PASSIVE RADAR IMAGING WITH ISDBT DIGITAL TV SIGNAL  IGARSS 2018</vt:lpstr>
      <vt:lpstr>Apresentação do PowerPoint</vt:lpstr>
      <vt:lpstr>Apresentação do PowerPoint</vt:lpstr>
      <vt:lpstr>Apresentação do PowerPoint</vt:lpstr>
      <vt:lpstr>Passive SAR imaging using a satellite pulsed radar as an illuminator of opportunity  IRS 2012, 19th International Radar Symposium, May 23-25, Warsaw, Poland</vt:lpstr>
      <vt:lpstr>Apresentação do PowerPoint</vt:lpstr>
      <vt:lpstr>Apresentação do PowerPoint</vt:lpstr>
      <vt:lpstr>SAR/ISAR Imaging In Passive Radars   2016 IEEE Radar Conference (RadarConf)</vt:lpstr>
      <vt:lpstr>Apresentação do PowerPoint</vt:lpstr>
      <vt:lpstr>Apresentação do PowerPoint</vt:lpstr>
      <vt:lpstr>Simultaneous Active and Passive SAR imaging – first results   2020 WARSAW UNIVERSITY OF TECHNOLOGY</vt:lpstr>
      <vt:lpstr>Apresentação do PowerPoint</vt:lpstr>
      <vt:lpstr>Apresentação do PowerPoint</vt:lpstr>
      <vt:lpstr>Apresentação do PowerPoint</vt:lpstr>
      <vt:lpstr>  Microwave Imaging Using the Kirchoff Migration Algorithm    05 August 2015    </vt:lpstr>
      <vt:lpstr>Apresentação do PowerPoint</vt:lpstr>
      <vt:lpstr>Tese sénica</vt:lpstr>
      <vt:lpstr>Apresentação do PowerPoint</vt:lpstr>
      <vt:lpstr>Apresentação do PowerPoint</vt:lpstr>
      <vt:lpstr>Apresentação do PowerPoint</vt:lpstr>
      <vt:lpstr>Passive Radar Imaging Using DVB-S2 2017 IEEE</vt:lpstr>
      <vt:lpstr>Apresentação do PowerPoint</vt:lpstr>
      <vt:lpstr>Apresentação do PowerPoint</vt:lpstr>
      <vt:lpstr>Apresentação do PowerPoint</vt:lpstr>
      <vt:lpstr>Apresentação do PowerPoint</vt:lpstr>
      <vt:lpstr>Performance Analysis of Bistatic Forward-looking          2017 IEEE SAR with DVB-S Illuminators for Navigation</vt:lpstr>
      <vt:lpstr>Apresentação do PowerPoint</vt:lpstr>
      <vt:lpstr>Multi-band passive radar imaging using satellite illumination</vt:lpstr>
      <vt:lpstr>Apresentação do PowerPoint</vt:lpstr>
      <vt:lpstr>Apresentação do PowerPoint</vt:lpstr>
      <vt:lpstr>Apresentação do PowerPoint</vt:lpstr>
      <vt:lpstr>Apresentação do PowerPoint</vt:lpstr>
      <vt:lpstr>Apresentação do PowerPoint</vt:lpstr>
      <vt:lpstr>Apresentação do PowerPoint</vt:lpstr>
      <vt:lpstr>Improved Passive SAR Imaging With DVB-T Transmissions</vt:lpstr>
      <vt:lpstr>Apresentação do PowerPoint</vt:lpstr>
      <vt:lpstr>Apresentação do PowerPoint</vt:lpstr>
      <vt:lpstr>Apresentação do PowerPoint</vt:lpstr>
      <vt:lpstr>Apresentação do PowerPoint</vt:lpstr>
      <vt:lpstr>  Image formation for  Synthetic Aperture Radar  using MATLAB </vt:lpstr>
      <vt:lpstr>Apresentação do PowerPoint</vt:lpstr>
      <vt:lpstr>Apresentação do PowerPoint</vt:lpstr>
      <vt:lpstr>Apresentação do PowerPoint</vt:lpstr>
      <vt:lpstr>Apresentação do PowerPoint</vt:lpstr>
      <vt:lpstr>Apresentação do PowerPoint</vt:lpstr>
      <vt:lpstr>Tese Goulão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Vídeo YT   https://www.youtube.com/watch?v=-n1bRgVFafA</vt:lpstr>
      <vt:lpstr>Apresentação do PowerPoint</vt:lpstr>
      <vt:lpstr>Vídeo YT   https://www.youtube.com/watch?v=jXziMuTNhV8</vt:lpstr>
      <vt:lpstr>Apresentação do PowerPoint</vt:lpstr>
      <vt:lpstr>Apresentação do PowerPoint</vt:lpstr>
      <vt:lpstr>Apresentação do PowerPoint</vt:lpstr>
      <vt:lpstr>STRIPMAP ACTIVE SAR IMAGE FORMATION</vt:lpstr>
      <vt:lpstr>Apresentação do PowerPoint</vt:lpstr>
      <vt:lpstr>Cancellation of clutter and multipath in passive radar using a sequential approach</vt:lpstr>
      <vt:lpstr>Apresentação do PowerPoint</vt:lpstr>
      <vt:lpstr>Apresentação do PowerPoint</vt:lpstr>
      <vt:lpstr>Software defined radio for noise and passive RADAR processing J.-M Friedt FEMTO-ST Time &amp; Frequency, Besan¸con, France</vt:lpstr>
      <vt:lpstr>Apresentação do PowerPoint</vt:lpstr>
      <vt:lpstr>GNU RADIO   </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Array Location Uncertainty in Imaging Radar: SAR vs. MIMO-SAR</dc:title>
  <dc:creator>Miguel Albuquerque</dc:creator>
  <cp:lastModifiedBy>Miguel Albuquerque</cp:lastModifiedBy>
  <cp:revision>265</cp:revision>
  <dcterms:created xsi:type="dcterms:W3CDTF">2021-03-07T14:30:47Z</dcterms:created>
  <dcterms:modified xsi:type="dcterms:W3CDTF">2022-01-25T11:30:06Z</dcterms:modified>
</cp:coreProperties>
</file>